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298" r:id="rId4"/>
    <p:sldId id="271" r:id="rId5"/>
    <p:sldId id="299" r:id="rId6"/>
    <p:sldId id="288" r:id="rId7"/>
    <p:sldId id="289" r:id="rId8"/>
    <p:sldId id="285" r:id="rId9"/>
    <p:sldId id="300" r:id="rId10"/>
    <p:sldId id="295" r:id="rId11"/>
    <p:sldId id="301" r:id="rId12"/>
    <p:sldId id="297" r:id="rId13"/>
    <p:sldId id="267" r:id="rId14"/>
    <p:sldId id="274" r:id="rId15"/>
    <p:sldId id="277" r:id="rId16"/>
    <p:sldId id="275" r:id="rId17"/>
    <p:sldId id="276" r:id="rId18"/>
    <p:sldId id="303" r:id="rId19"/>
    <p:sldId id="268" r:id="rId20"/>
    <p:sldId id="266" r:id="rId21"/>
    <p:sldId id="290" r:id="rId22"/>
    <p:sldId id="286" r:id="rId23"/>
    <p:sldId id="287" r:id="rId24"/>
    <p:sldId id="291" r:id="rId25"/>
    <p:sldId id="292" r:id="rId26"/>
    <p:sldId id="293" r:id="rId27"/>
    <p:sldId id="302" r:id="rId28"/>
    <p:sldId id="273" r:id="rId29"/>
    <p:sldId id="278" r:id="rId30"/>
    <p:sldId id="294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FE6"/>
    <a:srgbClr val="990099"/>
    <a:srgbClr val="E18AF0"/>
    <a:srgbClr val="0069B3"/>
    <a:srgbClr val="397DF8"/>
    <a:srgbClr val="397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157" autoAdjust="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F5FCA-9AE3-46B6-BFA5-E26FE9B464D8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B3D1A-9F6B-4888-B806-39AE24E5E94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15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 – 1.109 –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office</a:t>
            </a:r>
            <a:endParaRPr lang="de-DE" dirty="0"/>
          </a:p>
          <a:p>
            <a:r>
              <a:rPr lang="de-DE" dirty="0"/>
              <a:t>Lena – 1.110 – 1/6th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office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FB3D1A-9F6B-4888-B806-39AE24E5E94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62603-5B5A-97C9-8518-E18AA1A9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CBFC0E-2EBB-341E-A62B-9596D726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0D5B19-F325-3986-C7E6-D436DC5F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60DEFF-F2A5-B09E-6FBB-1A6A8E56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12F1E4-8B93-1DF0-3391-67967ABF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15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6183A-79C0-3440-490D-E3F9BB20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F6BF54-7D61-6402-A50C-7C15D49BF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2010F-C037-FBD4-9FB9-718726BB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D39693-FAE6-55B9-9AB8-3649005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615849-F90B-F899-16C6-EFEB8CFF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1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E81D8A-7C59-5E49-2838-C1E87D053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9B30E6-8B19-8BE4-5391-2D190A0F9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4D34AF-3A32-C4BF-D97E-35D5061D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0B3469-06BD-21A4-EB7E-A11CED33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276805-937C-D1AC-14C2-D60F52FB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95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60F2C-05FA-98F3-A528-68A04DE9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DF199-DE80-815E-74C3-2FF1A4A8D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07FFAF-0D6C-2816-AE2A-4DE08662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127E1-1161-8109-C514-EB535D8E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3489E-974D-A597-61C8-73DB447E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17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51ED9-962B-7762-8CCF-2E462554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68A63-F9D3-BCE2-9599-94D3B2DAC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E4D831-F915-91ED-8C5C-C2B9A09D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7A4B07-B35E-DFE6-0E3B-FF7281DB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079D8D-6731-68E1-9097-9982FB2B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92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3E473-4D38-FCB0-4A71-76EA415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A8DC-7F7F-8E26-4E76-8EE9E457D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8A1279-F295-B8B9-75FD-FD5D6137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A01D17-81AE-DA0D-D2B4-752C23C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4506A4-66A9-E0DC-D0DF-02E14F7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4D9D08-AC57-2A2F-DEA1-F9DFF78D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1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1AB10-335A-F36D-22F5-EFD2C1B9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82742-EAF6-A4E6-3EE0-59B30873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BDA161-F74A-2C17-A05A-ED142E262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788628-81F6-135E-E1ED-7A6AB5E5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1C4FA6-4C9B-B38B-85BC-B58924094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22646-DAFC-F6C4-8C8A-510F08B2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83CD22-E94D-E66C-0349-1C0C0121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A158B7-B2A8-198C-B5A8-2F35C880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56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34EB3-0A06-017E-0047-B742C668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6C38E3-85B4-8F86-5186-E27CE467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E708F0-220D-CA94-3CB4-7D295A69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20587-413B-6E9E-A938-1FEB572B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38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523C6-99C4-6CD5-6171-8279AAE4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E04F6E-13DD-74E6-D6B8-F26E156F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0EF32D-BA4C-9F11-412F-63842976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31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D268E-1ABF-A55A-8C7E-8DA6A86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BF9683-3814-0312-FAE5-6744A462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0A58EC-1C19-D836-B7A2-5DAD9368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E4CF2A-8D7A-CC36-973C-49AB8798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E86A9F-3A31-E531-219F-2669FFB1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8CE0DD-44F2-EB07-EF20-E27B7144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32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5EDF6-DA35-8915-C411-1AD9721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17572F-EA16-DB39-30B8-15F08D375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809D44-CF3A-DB12-DE4E-96D90E371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313D3C-043C-5B82-EFCD-F8CAF966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E69A03-8E5B-18EC-038B-C34CBD05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ADFBC3-2CD2-0DEF-597C-9740D8F7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20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779AF-C0EE-9CA6-1030-CF5DF0D2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4C71E-45A2-5A60-8539-D095AC77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2046EA-DC58-2E70-EB53-BFED48FE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C52-5577-4B07-9DDD-CD25056515E5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A617B-B9D6-9A06-832D-BB1C69E4D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C76A0D-C418-EBB5-2E8E-B4151797C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5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python/python_ref_string.asp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746E97-2A1E-4CD8-BD86-057981A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446BA3-813D-57F5-2950-F4B34540E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20" y="4961199"/>
            <a:ext cx="8988879" cy="1896801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de-DE" dirty="0">
                <a:solidFill>
                  <a:srgbClr val="397DF8"/>
                </a:solidFill>
              </a:rPr>
              <a:t>Coding Workshop</a:t>
            </a:r>
            <a:br>
              <a:rPr lang="de-DE" dirty="0">
                <a:solidFill>
                  <a:srgbClr val="397DF8"/>
                </a:solidFill>
              </a:rPr>
            </a:br>
            <a:r>
              <a:rPr lang="de-DE" dirty="0" err="1">
                <a:solidFill>
                  <a:srgbClr val="397DF8"/>
                </a:solidFill>
              </a:rPr>
              <a:t>Datatypes</a:t>
            </a:r>
            <a:r>
              <a:rPr lang="de-DE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9B9C4F-CD58-363A-CBB4-092841AD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anchor="b"/>
          <a:lstStyle/>
          <a:p>
            <a:pPr algn="r"/>
            <a:r>
              <a:rPr lang="de-DE" dirty="0">
                <a:solidFill>
                  <a:srgbClr val="94BFE6"/>
                </a:solidFill>
              </a:rPr>
              <a:t>09.02.2026</a:t>
            </a:r>
          </a:p>
          <a:p>
            <a:pPr algn="r"/>
            <a:r>
              <a:rPr lang="de-DE" dirty="0">
                <a:solidFill>
                  <a:srgbClr val="94BFE6"/>
                </a:solidFill>
              </a:rPr>
              <a:t>Melissa Franke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3E7F2C-9B81-4C57-AEE5-2D4D5ECA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AA8E53-B093-41D9-88E6-E8A7BFA9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5480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Why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this</a:t>
            </a:r>
            <a:r>
              <a:rPr lang="de-DE" dirty="0">
                <a:solidFill>
                  <a:srgbClr val="397CF7"/>
                </a:solidFill>
              </a:rPr>
              <a:t> all </a:t>
            </a:r>
            <a:r>
              <a:rPr lang="de-DE" dirty="0" err="1">
                <a:solidFill>
                  <a:srgbClr val="397CF7"/>
                </a:solidFill>
              </a:rPr>
              <a:t>important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pPr marL="285750" indent="-285750"/>
            <a:r>
              <a:rPr lang="de-DE" dirty="0">
                <a:solidFill>
                  <a:srgbClr val="94BFE6"/>
                </a:solidFill>
              </a:rPr>
              <a:t>Memory and Time </a:t>
            </a:r>
            <a:r>
              <a:rPr lang="de-DE" dirty="0" err="1">
                <a:solidFill>
                  <a:srgbClr val="94BFE6"/>
                </a:solidFill>
              </a:rPr>
              <a:t>are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Ressources</a:t>
            </a:r>
            <a:r>
              <a:rPr lang="de-DE" dirty="0">
                <a:solidFill>
                  <a:srgbClr val="94BFE6"/>
                </a:solidFill>
              </a:rPr>
              <a:t>!</a:t>
            </a:r>
          </a:p>
          <a:p>
            <a:pPr marL="285750" indent="-285750"/>
            <a:endParaRPr lang="de-DE" dirty="0">
              <a:solidFill>
                <a:srgbClr val="94BFE6"/>
              </a:solidFill>
            </a:endParaRPr>
          </a:p>
          <a:p>
            <a:pPr marL="285750" indent="-285750"/>
            <a:r>
              <a:rPr lang="de-DE" dirty="0">
                <a:solidFill>
                  <a:srgbClr val="94BFE6"/>
                </a:solidFill>
              </a:rPr>
              <a:t>Every open </a:t>
            </a:r>
            <a:r>
              <a:rPr lang="de-DE" dirty="0" err="1">
                <a:solidFill>
                  <a:srgbClr val="94BFE6"/>
                </a:solidFill>
              </a:rPr>
              <a:t>program</a:t>
            </a:r>
            <a:r>
              <a:rPr lang="de-DE" dirty="0">
                <a:solidFill>
                  <a:srgbClr val="94BFE6"/>
                </a:solidFill>
              </a:rPr>
              <a:t>, </a:t>
            </a:r>
            <a:r>
              <a:rPr lang="de-DE" dirty="0" err="1">
                <a:solidFill>
                  <a:srgbClr val="94BFE6"/>
                </a:solidFill>
              </a:rPr>
              <a:t>running</a:t>
            </a:r>
            <a:r>
              <a:rPr lang="de-DE" dirty="0">
                <a:solidFill>
                  <a:srgbClr val="94BFE6"/>
                </a:solidFill>
              </a:rPr>
              <a:t> code, </a:t>
            </a:r>
            <a:r>
              <a:rPr lang="de-DE" dirty="0" err="1">
                <a:solidFill>
                  <a:srgbClr val="94BFE6"/>
                </a:solidFill>
              </a:rPr>
              <a:t>loaded</a:t>
            </a:r>
            <a:r>
              <a:rPr lang="de-DE" dirty="0">
                <a:solidFill>
                  <a:srgbClr val="94BFE6"/>
                </a:solidFill>
              </a:rPr>
              <a:t> experimental </a:t>
            </a:r>
            <a:r>
              <a:rPr lang="de-DE" dirty="0" err="1">
                <a:solidFill>
                  <a:srgbClr val="94BFE6"/>
                </a:solidFill>
              </a:rPr>
              <a:t>data</a:t>
            </a:r>
            <a:r>
              <a:rPr lang="de-DE" dirty="0">
                <a:solidFill>
                  <a:srgbClr val="94BFE6"/>
                </a:solidFill>
              </a:rPr>
              <a:t>, variable and </a:t>
            </a:r>
            <a:r>
              <a:rPr lang="de-DE" dirty="0" err="1">
                <a:solidFill>
                  <a:srgbClr val="94BFE6"/>
                </a:solidFill>
              </a:rPr>
              <a:t>result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takes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up</a:t>
            </a:r>
            <a:r>
              <a:rPr lang="de-DE" dirty="0">
                <a:solidFill>
                  <a:srgbClr val="94BFE6"/>
                </a:solidFill>
              </a:rPr>
              <a:t> RAM</a:t>
            </a:r>
          </a:p>
          <a:p>
            <a:pPr marL="285750" indent="-285750"/>
            <a:endParaRPr lang="de-DE" dirty="0">
              <a:solidFill>
                <a:srgbClr val="94BFE6"/>
              </a:solidFill>
            </a:endParaRPr>
          </a:p>
          <a:p>
            <a:pPr marL="285750" indent="-285750"/>
            <a:r>
              <a:rPr lang="de-DE" dirty="0">
                <a:solidFill>
                  <a:srgbClr val="94BFE6"/>
                </a:solidFill>
              </a:rPr>
              <a:t>Every </a:t>
            </a:r>
            <a:r>
              <a:rPr lang="de-DE" dirty="0" err="1">
                <a:solidFill>
                  <a:srgbClr val="94BFE6"/>
                </a:solidFill>
              </a:rPr>
              <a:t>line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of</a:t>
            </a:r>
            <a:r>
              <a:rPr lang="de-DE" dirty="0">
                <a:solidFill>
                  <a:srgbClr val="94BFE6"/>
                </a:solidFill>
              </a:rPr>
              <a:t> code </a:t>
            </a:r>
            <a:r>
              <a:rPr lang="de-DE" dirty="0" err="1">
                <a:solidFill>
                  <a:srgbClr val="94BFE6"/>
                </a:solidFill>
              </a:rPr>
              <a:t>can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be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several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Operations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for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the</a:t>
            </a:r>
            <a:r>
              <a:rPr lang="de-DE" dirty="0">
                <a:solidFill>
                  <a:srgbClr val="94BFE6"/>
                </a:solidFill>
              </a:rPr>
              <a:t> CPU</a:t>
            </a:r>
          </a:p>
          <a:p>
            <a:pPr marL="285750" indent="-285750"/>
            <a:r>
              <a:rPr lang="de-DE" dirty="0" err="1">
                <a:solidFill>
                  <a:srgbClr val="94BFE6"/>
                </a:solidFill>
              </a:rPr>
              <a:t>Operations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take</a:t>
            </a:r>
            <a:r>
              <a:rPr lang="de-DE" dirty="0">
                <a:solidFill>
                  <a:srgbClr val="94BFE6"/>
                </a:solidFill>
              </a:rPr>
              <a:t> time</a:t>
            </a:r>
          </a:p>
          <a:p>
            <a:pPr marL="285750" indent="-285750"/>
            <a:endParaRPr lang="de-DE" dirty="0">
              <a:solidFill>
                <a:srgbClr val="94BFE6"/>
              </a:solidFill>
            </a:endParaRPr>
          </a:p>
          <a:p>
            <a:pPr marL="285750" indent="-285750"/>
            <a:r>
              <a:rPr lang="de-DE" dirty="0">
                <a:solidFill>
                  <a:srgbClr val="94BFE6"/>
                </a:solidFill>
              </a:rPr>
              <a:t>Best </a:t>
            </a:r>
            <a:r>
              <a:rPr lang="de-DE" dirty="0" err="1">
                <a:solidFill>
                  <a:srgbClr val="94BFE6"/>
                </a:solidFill>
              </a:rPr>
              <a:t>practices</a:t>
            </a:r>
            <a:r>
              <a:rPr lang="de-DE" dirty="0">
                <a:solidFill>
                  <a:srgbClr val="94BFE6"/>
                </a:solidFill>
              </a:rPr>
              <a:t> → </a:t>
            </a:r>
            <a:r>
              <a:rPr lang="de-DE" dirty="0" err="1">
                <a:solidFill>
                  <a:srgbClr val="94BFE6"/>
                </a:solidFill>
              </a:rPr>
              <a:t>little</a:t>
            </a:r>
            <a:r>
              <a:rPr lang="de-DE" dirty="0">
                <a:solidFill>
                  <a:srgbClr val="94BFE6"/>
                </a:solidFill>
              </a:rPr>
              <a:t> RAM </a:t>
            </a:r>
            <a:r>
              <a:rPr lang="de-DE" dirty="0" err="1">
                <a:solidFill>
                  <a:srgbClr val="94BFE6"/>
                </a:solidFill>
              </a:rPr>
              <a:t>as</a:t>
            </a:r>
            <a:r>
              <a:rPr lang="de-DE" dirty="0">
                <a:solidFill>
                  <a:srgbClr val="94BFE6"/>
                </a:solidFill>
              </a:rPr>
              <a:t> possible, </a:t>
            </a:r>
            <a:r>
              <a:rPr lang="de-DE" dirty="0" err="1">
                <a:solidFill>
                  <a:srgbClr val="94BFE6"/>
                </a:solidFill>
              </a:rPr>
              <a:t>little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operations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as</a:t>
            </a:r>
            <a:r>
              <a:rPr lang="de-DE" dirty="0">
                <a:solidFill>
                  <a:srgbClr val="94BFE6"/>
                </a:solidFill>
              </a:rPr>
              <a:t> possible</a:t>
            </a:r>
          </a:p>
          <a:p>
            <a:pPr marL="285750" indent="-285750"/>
            <a:r>
              <a:rPr lang="de-DE" dirty="0">
                <a:solidFill>
                  <a:srgbClr val="94BFE6"/>
                </a:solidFill>
              </a:rPr>
              <a:t>Fast </a:t>
            </a:r>
            <a:r>
              <a:rPr lang="de-DE" dirty="0" err="1">
                <a:solidFill>
                  <a:srgbClr val="94BFE6"/>
                </a:solidFill>
              </a:rPr>
              <a:t>programs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with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little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loading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delay</a:t>
            </a:r>
            <a:endParaRPr lang="de-DE" dirty="0">
              <a:solidFill>
                <a:srgbClr val="94BFE6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497D2A0-279A-4D36-9EAA-E4A597C6573D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5128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The </a:t>
            </a:r>
            <a:r>
              <a:rPr lang="de-DE" dirty="0" err="1">
                <a:solidFill>
                  <a:srgbClr val="397CF7"/>
                </a:solidFill>
              </a:rPr>
              <a:t>goal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course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Write your own python programs</a:t>
            </a: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Prerequisites: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Have ideas how to solve problems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stores data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94BFE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works with data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94BFE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how a programming language handles data	</a:t>
            </a:r>
            <a:r>
              <a:rPr lang="en-GB" dirty="0">
                <a:solidFill>
                  <a:schemeClr val="accent2"/>
                </a:solidFill>
              </a:rPr>
              <a:t>←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the programming language</a:t>
            </a: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8D940-98A9-8F00-EF02-98B91E78FE1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956C6DA-8606-4241-A43F-B523CA69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CF7D08-58F4-42AB-AF05-FCE69B36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093"/>
            <a:ext cx="12192000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B853FD-DAE3-47B9-80D0-3FD107C2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807"/>
            <a:ext cx="12192000" cy="4571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D09B0D3-28B7-E4DF-0794-3656AFBF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2937707"/>
            <a:ext cx="11893422" cy="98258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397DF8"/>
                </a:solidFill>
              </a:rPr>
              <a:t>Simple </a:t>
            </a:r>
            <a:r>
              <a:rPr lang="de-DE" dirty="0" err="1">
                <a:solidFill>
                  <a:srgbClr val="397DF8"/>
                </a:solidFill>
              </a:rPr>
              <a:t>Datatypes</a:t>
            </a:r>
            <a:endParaRPr lang="de-DE" dirty="0">
              <a:solidFill>
                <a:srgbClr val="397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9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Types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 - Boolean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Value of a Boolean can be True or False (1 or 0) but nothing else</a:t>
            </a:r>
          </a:p>
          <a:p>
            <a:r>
              <a:rPr lang="en-GB" dirty="0">
                <a:solidFill>
                  <a:srgbClr val="94BFE6"/>
                </a:solidFill>
              </a:rPr>
              <a:t>Can be used to check statements: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bool(x &gt; y)	bool(x &gt;= y)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Bool(x &lt; y)	bool(x &lt;=y)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Bool(x == y)	bool(x is y)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Bool(x != y)	bool (x is not y)</a:t>
            </a:r>
          </a:p>
          <a:p>
            <a:r>
              <a:rPr lang="en-GB" dirty="0">
                <a:solidFill>
                  <a:srgbClr val="94BFE6"/>
                </a:solidFill>
              </a:rPr>
              <a:t>Can be used to check emptiness: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bool(0)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bool(42)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bool(‘’)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bool(‘hello world’)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72682BB-F842-44EA-A0D9-878B2DD5BF4A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398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Types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 - Integer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Value of an integer can be any whole number, negative or positive</a:t>
            </a:r>
          </a:p>
          <a:p>
            <a:r>
              <a:rPr lang="en-GB" dirty="0">
                <a:solidFill>
                  <a:srgbClr val="94BFE6"/>
                </a:solidFill>
              </a:rPr>
              <a:t>Typically used to store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(Data)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Checks		-&gt; see also Lesson 04: conditions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Counters 	-&gt; see also Lesson 05: loops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Iterators 		-&gt; used in Lesson 05: loops</a:t>
            </a:r>
          </a:p>
          <a:p>
            <a:r>
              <a:rPr lang="en-GB" dirty="0">
                <a:solidFill>
                  <a:srgbClr val="94BFE6"/>
                </a:solidFill>
              </a:rPr>
              <a:t>Operators: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+, -, *, /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**, %, //</a:t>
            </a:r>
          </a:p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09B8CA6-C1EA-451D-A954-2FE917A86D2C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40958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56" y="19356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Types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 – Floating </a:t>
            </a:r>
            <a:r>
              <a:rPr lang="de-DE" dirty="0" err="1">
                <a:solidFill>
                  <a:srgbClr val="397CF7"/>
                </a:solidFill>
              </a:rPr>
              <a:t>point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number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Value of a float can be any real number, negative or positive</a:t>
            </a:r>
          </a:p>
          <a:p>
            <a:r>
              <a:rPr lang="en-GB" dirty="0">
                <a:solidFill>
                  <a:srgbClr val="94BFE6"/>
                </a:solidFill>
              </a:rPr>
              <a:t>Typically used to store: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Data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Factors, other mathematical operators</a:t>
            </a:r>
          </a:p>
          <a:p>
            <a:r>
              <a:rPr lang="en-GB" dirty="0">
                <a:solidFill>
                  <a:srgbClr val="94BFE6"/>
                </a:solidFill>
              </a:rPr>
              <a:t>Operators: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+, -, *, /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**, %, //</a:t>
            </a:r>
          </a:p>
          <a:p>
            <a:r>
              <a:rPr lang="en-GB" dirty="0">
                <a:solidFill>
                  <a:srgbClr val="94BFE6"/>
                </a:solidFill>
              </a:rPr>
              <a:t>Warning: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Display will never be exact! Only rounded version of true machine value!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True machine value will also never be exact, only approximation, because the computer uses binary!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BADCD78-65A2-431A-9BA7-D50574FB0453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37839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Types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 - </a:t>
            </a:r>
            <a:r>
              <a:rPr lang="de-DE" dirty="0" err="1">
                <a:solidFill>
                  <a:srgbClr val="397CF7"/>
                </a:solidFill>
              </a:rPr>
              <a:t>Character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Value of a character is a singular letter</a:t>
            </a:r>
          </a:p>
          <a:p>
            <a:r>
              <a:rPr lang="en-GB" dirty="0">
                <a:solidFill>
                  <a:srgbClr val="94BFE6"/>
                </a:solidFill>
              </a:rPr>
              <a:t>Typically never used in python</a:t>
            </a:r>
          </a:p>
          <a:p>
            <a:r>
              <a:rPr lang="en-GB" dirty="0">
                <a:solidFill>
                  <a:srgbClr val="94BFE6"/>
                </a:solidFill>
              </a:rPr>
              <a:t>Essential for old programming languages</a:t>
            </a:r>
          </a:p>
          <a:p>
            <a:r>
              <a:rPr lang="en-GB" dirty="0">
                <a:solidFill>
                  <a:srgbClr val="94BFE6"/>
                </a:solidFill>
              </a:rPr>
              <a:t>Base unit of a String</a:t>
            </a: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CB3A2EE-48A1-44A7-9DFE-706D98EE2085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1009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Types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 - String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Value of a String are strings of letters</a:t>
            </a:r>
          </a:p>
          <a:p>
            <a:r>
              <a:rPr lang="en-GB" dirty="0">
                <a:solidFill>
                  <a:srgbClr val="94BFE6"/>
                </a:solidFill>
              </a:rPr>
              <a:t>Typically used to store: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Data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Messages</a:t>
            </a:r>
          </a:p>
          <a:p>
            <a:pPr lvl="1"/>
            <a:r>
              <a:rPr lang="en-GB" dirty="0" err="1">
                <a:solidFill>
                  <a:srgbClr val="94BFE6"/>
                </a:solidFill>
              </a:rPr>
              <a:t>Filepaths</a:t>
            </a:r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Operators: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Many</a:t>
            </a:r>
          </a:p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D861070-45EF-498F-8180-D787A78928E7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95163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Simple </a:t>
            </a:r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- </a:t>
            </a:r>
            <a:r>
              <a:rPr lang="de-DE" dirty="0" err="1">
                <a:solidFill>
                  <a:srgbClr val="397CF7"/>
                </a:solidFill>
              </a:rPr>
              <a:t>summary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Boolean : 	true or false, examples:		True, False</a:t>
            </a:r>
          </a:p>
          <a:p>
            <a:r>
              <a:rPr lang="en-GB" dirty="0">
                <a:solidFill>
                  <a:srgbClr val="94BFE6"/>
                </a:solidFill>
              </a:rPr>
              <a:t>Integer: 	whole numbers, examples:	125; -7</a:t>
            </a:r>
          </a:p>
          <a:p>
            <a:r>
              <a:rPr lang="en-GB" dirty="0">
                <a:solidFill>
                  <a:srgbClr val="94BFE6"/>
                </a:solidFill>
              </a:rPr>
              <a:t>Float:	real numbers, examples:		-123.4; 0.3333333333…</a:t>
            </a:r>
          </a:p>
          <a:p>
            <a:r>
              <a:rPr lang="en-GB" dirty="0">
                <a:solidFill>
                  <a:srgbClr val="94BFE6"/>
                </a:solidFill>
              </a:rPr>
              <a:t>Character:	single letter, examples:		“A”; “:”</a:t>
            </a:r>
          </a:p>
          <a:p>
            <a:r>
              <a:rPr lang="en-GB" dirty="0">
                <a:solidFill>
                  <a:srgbClr val="94BFE6"/>
                </a:solidFill>
              </a:rPr>
              <a:t>String:	string of Characters, examples:	“Hello”; “This is an example”</a:t>
            </a:r>
          </a:p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D861070-45EF-498F-8180-D787A78928E7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30738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E0EAB7E-23CB-43D1-ABF4-A8762464B004}"/>
              </a:ext>
            </a:extLst>
          </p:cNvPr>
          <p:cNvSpPr/>
          <p:nvPr/>
        </p:nvSpPr>
        <p:spPr>
          <a:xfrm>
            <a:off x="2843893" y="3761233"/>
            <a:ext cx="6504214" cy="1521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CF0C855-C606-4A4B-9C0D-C5735597EAB7}"/>
              </a:ext>
            </a:extLst>
          </p:cNvPr>
          <p:cNvSpPr/>
          <p:nvPr/>
        </p:nvSpPr>
        <p:spPr>
          <a:xfrm>
            <a:off x="2843894" y="1665733"/>
            <a:ext cx="6504214" cy="1521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Nice </a:t>
            </a:r>
            <a:r>
              <a:rPr lang="de-DE" dirty="0" err="1">
                <a:solidFill>
                  <a:srgbClr val="397CF7"/>
                </a:solidFill>
              </a:rPr>
              <a:t>to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know</a:t>
            </a:r>
            <a:r>
              <a:rPr lang="de-DE" dirty="0">
                <a:solidFill>
                  <a:srgbClr val="397CF7"/>
                </a:solidFill>
              </a:rPr>
              <a:t>: Data </a:t>
            </a:r>
            <a:r>
              <a:rPr lang="de-DE" dirty="0" err="1">
                <a:solidFill>
                  <a:srgbClr val="397CF7"/>
                </a:solidFill>
              </a:rPr>
              <a:t>typing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How does a language handle datatypes?</a:t>
            </a:r>
          </a:p>
          <a:p>
            <a:r>
              <a:rPr lang="en-GB" dirty="0">
                <a:solidFill>
                  <a:srgbClr val="94BFE6"/>
                </a:solidFill>
              </a:rPr>
              <a:t>Typing in C: 	</a:t>
            </a:r>
            <a:r>
              <a:rPr lang="en-GB" dirty="0">
                <a:solidFill>
                  <a:schemeClr val="accent6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94BFE6"/>
                </a:solidFill>
                <a:latin typeface="Consolas" panose="020B0609020204030204" pitchFamily="49" charset="0"/>
              </a:rPr>
              <a:t>myNumber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= 10</a:t>
            </a:r>
          </a:p>
          <a:p>
            <a:pPr marL="0" indent="0">
              <a:buNone/>
            </a:pP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			</a:t>
            </a:r>
            <a:r>
              <a:rPr lang="en-GB" dirty="0" err="1">
                <a:solidFill>
                  <a:srgbClr val="94BFE6"/>
                </a:solidFill>
                <a:latin typeface="Consolas" panose="020B0609020204030204" pitchFamily="49" charset="0"/>
              </a:rPr>
              <a:t>myNumber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chemeClr val="accent2"/>
                </a:solidFill>
                <a:latin typeface="Consolas" panose="020B0609020204030204" pitchFamily="49" charset="0"/>
              </a:rPr>
              <a:t>‘Hello World!’</a:t>
            </a:r>
          </a:p>
          <a:p>
            <a:pPr marL="0" indent="0">
              <a:buNone/>
            </a:pP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-&gt; Error: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myNumber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 is an Integer</a:t>
            </a: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Typing in 		</a:t>
            </a:r>
            <a:r>
              <a:rPr lang="en-GB" dirty="0" err="1">
                <a:solidFill>
                  <a:srgbClr val="94BFE6"/>
                </a:solidFill>
              </a:rPr>
              <a:t>my_number</a:t>
            </a:r>
            <a:r>
              <a:rPr lang="en-GB" dirty="0">
                <a:solidFill>
                  <a:srgbClr val="94BFE6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= 10</a:t>
            </a:r>
            <a:endParaRPr lang="en-GB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94BFE6"/>
                </a:solidFill>
              </a:rPr>
              <a:t>   Python: 		</a:t>
            </a:r>
            <a:r>
              <a:rPr lang="en-GB" dirty="0" err="1">
                <a:solidFill>
                  <a:srgbClr val="94BFE6"/>
                </a:solidFill>
              </a:rPr>
              <a:t>my_number</a:t>
            </a:r>
            <a:r>
              <a:rPr lang="en-GB" dirty="0">
                <a:solidFill>
                  <a:srgbClr val="94BFE6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=</a:t>
            </a:r>
            <a:r>
              <a:rPr lang="en-GB" dirty="0">
                <a:solidFill>
                  <a:srgbClr val="94BFE6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‘Hello World’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94BFE6"/>
                </a:solidFill>
              </a:rPr>
              <a:t>			</a:t>
            </a:r>
            <a:r>
              <a:rPr lang="en-GB" dirty="0">
                <a:solidFill>
                  <a:schemeClr val="accent6"/>
                </a:solidFill>
              </a:rPr>
              <a:t># no error, variable is reassigned</a:t>
            </a: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AA5FE8-D0FA-4482-A4DE-B09C52CF87B1}"/>
              </a:ext>
            </a:extLst>
          </p:cNvPr>
          <p:cNvSpPr txBox="1"/>
          <p:nvPr/>
        </p:nvSpPr>
        <p:spPr>
          <a:xfrm>
            <a:off x="9518575" y="1946891"/>
            <a:ext cx="2748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94BFE6"/>
                </a:solidFill>
              </a:rPr>
              <a:t>Statically</a:t>
            </a:r>
            <a:r>
              <a:rPr lang="de-DE" sz="2800" dirty="0">
                <a:solidFill>
                  <a:srgbClr val="94BFE6"/>
                </a:solidFill>
              </a:rPr>
              <a:t> </a:t>
            </a:r>
            <a:r>
              <a:rPr lang="de-DE" sz="2800" dirty="0" err="1">
                <a:solidFill>
                  <a:srgbClr val="94BFE6"/>
                </a:solidFill>
              </a:rPr>
              <a:t>typed</a:t>
            </a:r>
            <a:r>
              <a:rPr lang="de-DE" sz="2800" dirty="0">
                <a:solidFill>
                  <a:srgbClr val="94BFE6"/>
                </a:solidFill>
              </a:rPr>
              <a:t> </a:t>
            </a:r>
            <a:r>
              <a:rPr lang="de-DE" sz="2800" dirty="0" err="1">
                <a:solidFill>
                  <a:srgbClr val="94BFE6"/>
                </a:solidFill>
              </a:rPr>
              <a:t>language</a:t>
            </a:r>
            <a:endParaRPr lang="de-DE" sz="2800" dirty="0">
              <a:solidFill>
                <a:srgbClr val="94BFE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121D42-82A9-40EA-BA80-BE2AC3CC2984}"/>
              </a:ext>
            </a:extLst>
          </p:cNvPr>
          <p:cNvSpPr txBox="1"/>
          <p:nvPr/>
        </p:nvSpPr>
        <p:spPr>
          <a:xfrm>
            <a:off x="9518575" y="4044982"/>
            <a:ext cx="2748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rgbClr val="94BFE6"/>
                </a:solidFill>
              </a:rPr>
              <a:t>Dynamically</a:t>
            </a:r>
            <a:r>
              <a:rPr lang="de-DE" sz="2800" dirty="0">
                <a:solidFill>
                  <a:srgbClr val="94BFE6"/>
                </a:solidFill>
              </a:rPr>
              <a:t> </a:t>
            </a:r>
            <a:r>
              <a:rPr lang="de-DE" sz="2800" dirty="0" err="1">
                <a:solidFill>
                  <a:srgbClr val="94BFE6"/>
                </a:solidFill>
              </a:rPr>
              <a:t>typed</a:t>
            </a:r>
            <a:r>
              <a:rPr lang="de-DE" sz="2800" dirty="0">
                <a:solidFill>
                  <a:srgbClr val="94BFE6"/>
                </a:solidFill>
              </a:rPr>
              <a:t> </a:t>
            </a:r>
            <a:r>
              <a:rPr lang="de-DE" sz="2800" dirty="0" err="1">
                <a:solidFill>
                  <a:srgbClr val="94BFE6"/>
                </a:solidFill>
              </a:rPr>
              <a:t>language</a:t>
            </a:r>
            <a:endParaRPr lang="de-DE" sz="2800" dirty="0">
              <a:solidFill>
                <a:srgbClr val="94BFE6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F27D946-8459-4228-91C9-0416BA4EAE61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37698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The </a:t>
            </a:r>
            <a:r>
              <a:rPr lang="de-DE" dirty="0" err="1">
                <a:solidFill>
                  <a:srgbClr val="397CF7"/>
                </a:solidFill>
              </a:rPr>
              <a:t>goal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course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Write your own python programs</a:t>
            </a: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Prerequisites: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Have ideas how to solve problems</a:t>
            </a:r>
            <a:endParaRPr lang="en-GB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stores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works with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how a programming language handles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the programming language</a:t>
            </a: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8D940-98A9-8F00-EF02-98B91E78FE1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34409D7-B239-4D8E-BDFC-F01C79C3E50B}"/>
              </a:ext>
            </a:extLst>
          </p:cNvPr>
          <p:cNvSpPr txBox="1"/>
          <p:nvPr/>
        </p:nvSpPr>
        <p:spPr>
          <a:xfrm>
            <a:off x="5327807" y="2640686"/>
            <a:ext cx="56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✔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D7954DF-F58A-EACB-86EC-8F4A918BA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158" y="1116907"/>
            <a:ext cx="2312093" cy="231209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F16F8E6-DA6F-A682-1B09-7985C263A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469" y="2198516"/>
            <a:ext cx="1777312" cy="245861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B859AEF-B472-09C8-EADD-4ACC56532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591" y="4168831"/>
            <a:ext cx="1976738" cy="16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956C6DA-8606-4241-A43F-B523CA69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CF7D08-58F4-42AB-AF05-FCE69B36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093"/>
            <a:ext cx="12192000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B853FD-DAE3-47B9-80D0-3FD107C2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807"/>
            <a:ext cx="12192000" cy="4571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D09B0D3-28B7-E4DF-0794-3656AFBF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2937707"/>
            <a:ext cx="11893422" cy="98258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397DF8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450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E6BDA16-4BD0-4A67-B0A6-3D9B26B53E3F}"/>
              </a:ext>
            </a:extLst>
          </p:cNvPr>
          <p:cNvSpPr/>
          <p:nvPr/>
        </p:nvSpPr>
        <p:spPr>
          <a:xfrm>
            <a:off x="996879" y="2010111"/>
            <a:ext cx="2398328" cy="15216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7642A6B-47DF-4260-BF83-033188BDA936}"/>
              </a:ext>
            </a:extLst>
          </p:cNvPr>
          <p:cNvSpPr/>
          <p:nvPr/>
        </p:nvSpPr>
        <p:spPr>
          <a:xfrm>
            <a:off x="149288" y="5217514"/>
            <a:ext cx="2398328" cy="11273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4AAD47-2631-4178-9D8E-9BA0CD86A14E}"/>
              </a:ext>
            </a:extLst>
          </p:cNvPr>
          <p:cNvSpPr/>
          <p:nvPr/>
        </p:nvSpPr>
        <p:spPr>
          <a:xfrm>
            <a:off x="2906361" y="5217514"/>
            <a:ext cx="6158126" cy="11273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8" y="1144587"/>
            <a:ext cx="9002662" cy="5220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u="sng" dirty="0">
                <a:solidFill>
                  <a:srgbClr val="94BFE6"/>
                </a:solidFill>
              </a:rPr>
              <a:t>Exercise 1: Variables and Boolean statements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1. type the following code: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var1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 5</a:t>
            </a:r>
            <a:b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var2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 10.1</a:t>
            </a:r>
            <a:b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var3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 5</a:t>
            </a:r>
            <a:b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var4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69B3"/>
                </a:solidFill>
                <a:latin typeface="Consolas" panose="020B0609020204030204" pitchFamily="49" charset="0"/>
              </a:rPr>
              <a:t>False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2. Use </a:t>
            </a:r>
            <a:r>
              <a:rPr lang="en-GB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print() </a:t>
            </a:r>
            <a:r>
              <a:rPr lang="en-GB" sz="2400" dirty="0">
                <a:solidFill>
                  <a:srgbClr val="94BFE6"/>
                </a:solidFill>
              </a:rPr>
              <a:t>and </a:t>
            </a:r>
            <a:r>
              <a:rPr lang="en-GB" sz="2400" dirty="0">
                <a:solidFill>
                  <a:schemeClr val="accent6"/>
                </a:solidFill>
                <a:latin typeface="Consolas" panose="020B0609020204030204" pitchFamily="49" charset="0"/>
              </a:rPr>
              <a:t>type() </a:t>
            </a:r>
            <a:r>
              <a:rPr lang="en-GB" sz="2400" dirty="0">
                <a:solidFill>
                  <a:srgbClr val="94BFE6"/>
                </a:solidFill>
              </a:rPr>
              <a:t>to find out the datatype of </a:t>
            </a:r>
            <a:br>
              <a:rPr lang="en-GB" sz="2400" dirty="0">
                <a:solidFill>
                  <a:srgbClr val="94BFE6"/>
                </a:solidFill>
              </a:rPr>
            </a:br>
            <a:r>
              <a:rPr lang="en-GB" sz="2400" dirty="0">
                <a:solidFill>
                  <a:srgbClr val="94BFE6"/>
                </a:solidFill>
              </a:rPr>
              <a:t>your variables</a:t>
            </a:r>
          </a:p>
          <a:p>
            <a:pPr marL="0" indent="0">
              <a:buNone/>
            </a:pPr>
            <a:endParaRPr lang="en-GB" sz="24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3. check the following statements: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var1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var3		(var1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var3)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and not 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var4</a:t>
            </a:r>
            <a:b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var1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is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var3		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not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var4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or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(var1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!=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var2)</a:t>
            </a:r>
            <a:b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var2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&lt;=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var4		(var1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var3)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or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(var2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var1)</a:t>
            </a:r>
            <a:b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var2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is not 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var3	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not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(var4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or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(var1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var2))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or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(var1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var2)</a:t>
            </a:r>
          </a:p>
          <a:p>
            <a:pPr marL="0" indent="0">
              <a:buNone/>
            </a:pPr>
            <a:endParaRPr lang="en-GB" sz="2400" dirty="0">
              <a:solidFill>
                <a:srgbClr val="94BFE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9EAC5A-0B4C-4F5E-91DA-BE0D3A5CD933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7A31E94-29D3-4806-A82D-0EC0C75C874B}"/>
              </a:ext>
            </a:extLst>
          </p:cNvPr>
          <p:cNvSpPr txBox="1">
            <a:spLocks/>
          </p:cNvSpPr>
          <p:nvPr/>
        </p:nvSpPr>
        <p:spPr>
          <a:xfrm>
            <a:off x="8086476" y="777781"/>
            <a:ext cx="4105523" cy="4920029"/>
          </a:xfrm>
          <a:prstGeom prst="rect">
            <a:avLst/>
          </a:prstGeom>
          <a:solidFill>
            <a:schemeClr val="tx1"/>
          </a:solidFill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u="sng" dirty="0">
                <a:solidFill>
                  <a:srgbClr val="94BFE6"/>
                </a:solidFill>
              </a:rPr>
              <a:t>Hints: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x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2000" dirty="0">
                <a:solidFill>
                  <a:srgbClr val="94BFE6"/>
                </a:solidFill>
              </a:rPr>
              <a:t>– displays x in terminal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type(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x</a:t>
            </a: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92D050"/>
                </a:solidFill>
              </a:rPr>
              <a:t> </a:t>
            </a:r>
            <a:r>
              <a:rPr lang="en-GB" sz="2000" dirty="0">
                <a:solidFill>
                  <a:srgbClr val="94BFE6"/>
                </a:solidFill>
              </a:rPr>
              <a:t>– shows datatype of x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000" dirty="0">
                <a:solidFill>
                  <a:srgbClr val="94BFE6"/>
                </a:solidFill>
              </a:rPr>
              <a:t> assigns value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==</a:t>
            </a:r>
            <a:r>
              <a:rPr lang="en-GB" sz="2000" dirty="0">
                <a:solidFill>
                  <a:srgbClr val="94BFE6"/>
                </a:solidFill>
              </a:rPr>
              <a:t> shows bit-equality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is</a:t>
            </a:r>
            <a:r>
              <a:rPr lang="en-GB" sz="2000" dirty="0">
                <a:solidFill>
                  <a:srgbClr val="94BFE6"/>
                </a:solidFill>
              </a:rPr>
              <a:t> shows value equality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&lt;=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&gt;=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94BFE6"/>
                </a:solidFill>
              </a:rPr>
              <a:t>math comparisons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!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not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94BFE6"/>
                </a:solidFill>
              </a:rPr>
              <a:t>– negates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and</a:t>
            </a:r>
            <a:r>
              <a:rPr lang="en-GB" sz="2000" dirty="0">
                <a:solidFill>
                  <a:srgbClr val="94BFE6"/>
                </a:solidFill>
              </a:rPr>
              <a:t> – both terms need to be True for statement to be True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90099"/>
                </a:solidFill>
                <a:latin typeface="Consolas" panose="020B0609020204030204" pitchFamily="49" charset="0"/>
              </a:rPr>
              <a:t>or</a:t>
            </a:r>
            <a:r>
              <a:rPr lang="en-GB" sz="2000" dirty="0">
                <a:solidFill>
                  <a:srgbClr val="94BFE6"/>
                </a:solidFill>
              </a:rPr>
              <a:t> – one or both terms need to be True for statement to be True</a:t>
            </a:r>
          </a:p>
        </p:txBody>
      </p:sp>
    </p:spTree>
    <p:extLst>
      <p:ext uri="{BB962C8B-B14F-4D97-AF65-F5344CB8AC3E}">
        <p14:creationId xmlns:p14="http://schemas.microsoft.com/office/powerpoint/2010/main" val="128662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84D27B36-55EB-420B-938A-38046910CADE}"/>
              </a:ext>
            </a:extLst>
          </p:cNvPr>
          <p:cNvSpPr txBox="1">
            <a:spLocks/>
          </p:cNvSpPr>
          <p:nvPr/>
        </p:nvSpPr>
        <p:spPr>
          <a:xfrm>
            <a:off x="8086476" y="777780"/>
            <a:ext cx="4105524" cy="2593573"/>
          </a:xfrm>
          <a:prstGeom prst="rect">
            <a:avLst/>
          </a:prstGeom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u="sng" dirty="0">
                <a:solidFill>
                  <a:srgbClr val="94BFE6"/>
                </a:solidFill>
              </a:rPr>
              <a:t>Hints: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type()</a:t>
            </a:r>
            <a:r>
              <a:rPr lang="en-GB" sz="2000" dirty="0">
                <a:solidFill>
                  <a:srgbClr val="92D050"/>
                </a:solidFill>
              </a:rPr>
              <a:t> </a:t>
            </a:r>
            <a:r>
              <a:rPr lang="en-GB" sz="2000" dirty="0">
                <a:solidFill>
                  <a:srgbClr val="94BFE6"/>
                </a:solidFill>
              </a:rPr>
              <a:t>and 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print() </a:t>
            </a:r>
            <a:r>
              <a:rPr lang="en-GB" sz="2000" dirty="0">
                <a:solidFill>
                  <a:srgbClr val="94BFE6"/>
                </a:solidFill>
              </a:rPr>
              <a:t>can be nestled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var1 = </a:t>
            </a: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type(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var1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type(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92D050"/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 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9" y="1160190"/>
            <a:ext cx="7547574" cy="52205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100" b="1" u="sng" dirty="0">
                <a:solidFill>
                  <a:srgbClr val="94BFE6"/>
                </a:solidFill>
              </a:rPr>
              <a:t>Exercise 2: String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rgbClr val="94BFE6"/>
                </a:solidFill>
              </a:rPr>
              <a:t>Declare a variable of datatype String containing your name.</a:t>
            </a:r>
          </a:p>
          <a:p>
            <a:pPr marL="514350" indent="-514350">
              <a:buFont typeface="+mj-lt"/>
              <a:buAutoNum type="arabicPeriod"/>
            </a:pPr>
            <a:endParaRPr lang="en-GB" sz="3100" dirty="0">
              <a:solidFill>
                <a:srgbClr val="94BFE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rgbClr val="94BFE6"/>
                </a:solidFill>
              </a:rPr>
              <a:t>Declare a variable of datatype String containing the value of Pi (3.1415)</a:t>
            </a:r>
          </a:p>
          <a:p>
            <a:pPr marL="514350" indent="-514350">
              <a:buFont typeface="+mj-lt"/>
              <a:buAutoNum type="arabicPeriod"/>
            </a:pPr>
            <a:endParaRPr lang="en-GB" sz="3100" dirty="0">
              <a:solidFill>
                <a:srgbClr val="94BFE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rgbClr val="94BFE6"/>
                </a:solidFill>
              </a:rPr>
              <a:t>Declare a variable of datatype String containing the value 3</a:t>
            </a:r>
          </a:p>
          <a:p>
            <a:pPr marL="514350" indent="-514350">
              <a:buFont typeface="+mj-lt"/>
              <a:buAutoNum type="arabicPeriod"/>
            </a:pPr>
            <a:endParaRPr lang="en-GB" sz="3100" dirty="0">
              <a:solidFill>
                <a:srgbClr val="94BFE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100" dirty="0">
                <a:solidFill>
                  <a:srgbClr val="94BFE6"/>
                </a:solidFill>
              </a:rPr>
              <a:t>Declare a variable of datatype Boolean that is true</a:t>
            </a:r>
          </a:p>
          <a:p>
            <a:pPr marL="514350" indent="-514350">
              <a:buFont typeface="+mj-lt"/>
              <a:buAutoNum type="arabicPeriod"/>
            </a:pPr>
            <a:endParaRPr lang="en-GB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94BFE6"/>
                </a:solidFill>
              </a:rPr>
              <a:t>After every step, please use the function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94BFE6"/>
                </a:solidFill>
              </a:rPr>
              <a:t>and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GB" dirty="0">
                <a:solidFill>
                  <a:srgbClr val="92D050"/>
                </a:solidFill>
                <a:latin typeface="Consolas" panose="020B0609020204030204" pitchFamily="49" charset="0"/>
              </a:rPr>
              <a:t>type(</a:t>
            </a:r>
            <a:r>
              <a:rPr lang="en-GB" dirty="0">
                <a:solidFill>
                  <a:srgbClr val="94BFE6"/>
                </a:solidFill>
                <a:latin typeface="Consolas" panose="020B0609020204030204" pitchFamily="49" charset="0"/>
              </a:rPr>
              <a:t>var</a:t>
            </a:r>
            <a:r>
              <a:rPr lang="en-GB" dirty="0">
                <a:solidFill>
                  <a:srgbClr val="92D05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3AC91D0E-2B31-4511-9320-24158C72CFC9}"/>
              </a:ext>
            </a:extLst>
          </p:cNvPr>
          <p:cNvSpPr/>
          <p:nvPr/>
        </p:nvSpPr>
        <p:spPr>
          <a:xfrm>
            <a:off x="9958263" y="2242441"/>
            <a:ext cx="361950" cy="3143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B58E119-BD3F-491C-ACC7-C6BF660EE30A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265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7A31E94-29D3-4806-A82D-0EC0C75C874B}"/>
              </a:ext>
            </a:extLst>
          </p:cNvPr>
          <p:cNvSpPr txBox="1">
            <a:spLocks/>
          </p:cNvSpPr>
          <p:nvPr/>
        </p:nvSpPr>
        <p:spPr>
          <a:xfrm>
            <a:off x="8086476" y="777781"/>
            <a:ext cx="4105523" cy="3701293"/>
          </a:xfrm>
          <a:prstGeom prst="rect">
            <a:avLst/>
          </a:prstGeom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u="sng" dirty="0">
                <a:solidFill>
                  <a:srgbClr val="94BFE6"/>
                </a:solidFill>
              </a:rPr>
              <a:t>Hints: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bool()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float()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str()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To uncomment, add an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2000" dirty="0">
                <a:solidFill>
                  <a:srgbClr val="92D050"/>
                </a:solidFill>
              </a:rPr>
              <a:t>#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2000" dirty="0">
                <a:solidFill>
                  <a:srgbClr val="92D050"/>
                </a:solidFill>
              </a:rPr>
              <a:t>before the </a:t>
            </a:r>
            <a:r>
              <a:rPr lang="en-GB" sz="2000" dirty="0">
                <a:solidFill>
                  <a:srgbClr val="94BFE6"/>
                </a:solidFill>
              </a:rPr>
              <a:t>code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9" y="1160190"/>
            <a:ext cx="6013386" cy="5220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u="sng" dirty="0">
                <a:solidFill>
                  <a:srgbClr val="94BFE6"/>
                </a:solidFill>
              </a:rPr>
              <a:t>Exercise 5: typecasting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Try to typecast your name to Integer, Float and Boolean. What happens?</a:t>
            </a:r>
          </a:p>
          <a:p>
            <a:pPr marL="914400" lvl="2" indent="0">
              <a:buNone/>
            </a:pPr>
            <a:r>
              <a:rPr lang="en-GB" sz="2200" dirty="0">
                <a:solidFill>
                  <a:srgbClr val="94BFE6"/>
                </a:solidFill>
              </a:rPr>
              <a:t>Uncomment what does not work (intentionally)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Try to typecast your Pi-String to Float. Afterwards typecast it to Integer. What happens?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Try to check if your new Integer is the same as your third variable </a:t>
            </a:r>
            <a:r>
              <a:rPr lang="en-GB" sz="2400" dirty="0" err="1">
                <a:solidFill>
                  <a:srgbClr val="94BFE6"/>
                </a:solidFill>
              </a:rPr>
              <a:t>typecasted</a:t>
            </a:r>
            <a:r>
              <a:rPr lang="en-GB" sz="2400" dirty="0">
                <a:solidFill>
                  <a:srgbClr val="94BFE6"/>
                </a:solidFill>
              </a:rPr>
              <a:t> to int.</a:t>
            </a:r>
          </a:p>
          <a:p>
            <a:pPr marL="514350" indent="-514350">
              <a:buFont typeface="+mj-lt"/>
              <a:buAutoNum type="arabicPeriod"/>
            </a:pPr>
            <a:endParaRPr lang="en-GB" sz="24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94BFE6"/>
                </a:solidFill>
              </a:rPr>
              <a:t>After every step, please use the function </a:t>
            </a:r>
            <a:r>
              <a:rPr lang="en-GB" sz="2200" dirty="0">
                <a:solidFill>
                  <a:srgbClr val="92D050"/>
                </a:solidFill>
              </a:rPr>
              <a:t>type() </a:t>
            </a:r>
            <a:r>
              <a:rPr lang="en-GB" sz="2200" dirty="0">
                <a:solidFill>
                  <a:srgbClr val="94BFE6"/>
                </a:solidFill>
              </a:rPr>
              <a:t>and </a:t>
            </a:r>
            <a:r>
              <a:rPr lang="en-GB" sz="2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print()</a:t>
            </a:r>
          </a:p>
          <a:p>
            <a:pPr marL="0" indent="0">
              <a:buNone/>
            </a:pPr>
            <a:endParaRPr lang="en-GB" sz="2400" dirty="0">
              <a:solidFill>
                <a:srgbClr val="94BFE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FCE93A6-1A62-4702-B782-91211DEEC1F1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11604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2A1B87C-71AA-46B6-B556-EBD3E1664B8F}"/>
              </a:ext>
            </a:extLst>
          </p:cNvPr>
          <p:cNvSpPr/>
          <p:nvPr/>
        </p:nvSpPr>
        <p:spPr>
          <a:xfrm>
            <a:off x="711653" y="2386546"/>
            <a:ext cx="4333876" cy="2906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9" y="1160190"/>
            <a:ext cx="6013386" cy="5220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u="sng" dirty="0">
                <a:solidFill>
                  <a:srgbClr val="94BFE6"/>
                </a:solidFill>
              </a:rPr>
              <a:t>Exercise 4: advantages of typecasting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Check the following variables for emptiness using typecasting: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var5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var6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accent2"/>
                </a:solidFill>
                <a:latin typeface="Consolas" panose="020B0609020204030204" pitchFamily="49" charset="0"/>
              </a:rPr>
              <a:t>“”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var7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accent2"/>
                </a:solidFill>
                <a:latin typeface="Consolas" panose="020B0609020204030204" pitchFamily="49" charset="0"/>
              </a:rPr>
              <a:t>“0.0”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var8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var9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10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	var10 </a:t>
            </a:r>
            <a:r>
              <a:rPr lang="en-GB" sz="24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chemeClr val="accent2"/>
                </a:solidFill>
                <a:latin typeface="Consolas" panose="020B0609020204030204" pitchFamily="49" charset="0"/>
              </a:rPr>
              <a:t>“Hello World!”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4A28906-67D6-418C-ABC1-A77EC4B5C722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6E9D17F5-BA75-434C-9108-4C671775BE1B}"/>
              </a:ext>
            </a:extLst>
          </p:cNvPr>
          <p:cNvSpPr txBox="1">
            <a:spLocks/>
          </p:cNvSpPr>
          <p:nvPr/>
        </p:nvSpPr>
        <p:spPr>
          <a:xfrm>
            <a:off x="8086476" y="777781"/>
            <a:ext cx="4105523" cy="3701293"/>
          </a:xfrm>
          <a:prstGeom prst="rect">
            <a:avLst/>
          </a:prstGeom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u="sng" dirty="0">
                <a:solidFill>
                  <a:srgbClr val="94BFE6"/>
                </a:solidFill>
              </a:rPr>
              <a:t>Hints: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bool()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int()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float()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str()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Some variables may need to be </a:t>
            </a:r>
            <a:r>
              <a:rPr lang="en-GB" sz="2000" dirty="0" err="1">
                <a:solidFill>
                  <a:srgbClr val="94BFE6"/>
                </a:solidFill>
              </a:rPr>
              <a:t>typecasted</a:t>
            </a:r>
            <a:r>
              <a:rPr lang="en-GB" sz="2000" dirty="0">
                <a:solidFill>
                  <a:srgbClr val="94BFE6"/>
                </a:solidFill>
              </a:rPr>
              <a:t>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285895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7A31E94-29D3-4806-A82D-0EC0C75C874B}"/>
              </a:ext>
            </a:extLst>
          </p:cNvPr>
          <p:cNvSpPr txBox="1">
            <a:spLocks/>
          </p:cNvSpPr>
          <p:nvPr/>
        </p:nvSpPr>
        <p:spPr>
          <a:xfrm>
            <a:off x="8086476" y="777781"/>
            <a:ext cx="4105523" cy="3701293"/>
          </a:xfrm>
          <a:prstGeom prst="rect">
            <a:avLst/>
          </a:prstGeom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 everything after </a:t>
            </a:r>
            <a:r>
              <a:rPr lang="en-GB" sz="2000" dirty="0">
                <a:solidFill>
                  <a:schemeClr val="accent6"/>
                </a:solidFill>
              </a:rPr>
              <a:t># is not recognised</a:t>
            </a:r>
            <a:r>
              <a:rPr lang="en-GB" sz="2000" dirty="0">
                <a:solidFill>
                  <a:srgbClr val="94BFE6"/>
                </a:solidFill>
              </a:rPr>
              <a:t> by the program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Documenting your code is important!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Good balance between documenting important things </a:t>
            </a:r>
            <a:r>
              <a:rPr lang="en-GB" sz="2000">
                <a:solidFill>
                  <a:srgbClr val="94BFE6"/>
                </a:solidFill>
              </a:rPr>
              <a:t>but not every </a:t>
            </a:r>
            <a:r>
              <a:rPr lang="en-GB" sz="2000" dirty="0">
                <a:solidFill>
                  <a:srgbClr val="94BFE6"/>
                </a:solidFill>
              </a:rPr>
              <a:t>line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9" y="1160190"/>
            <a:ext cx="7716258" cy="5220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u="sng" dirty="0">
                <a:solidFill>
                  <a:srgbClr val="94BFE6"/>
                </a:solidFill>
              </a:rPr>
              <a:t>Exercise 4: commenting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Organise what you have done so far. Use Comment lines between your code lines to denote where which exercise started in your code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Document what you have done so far. Us comments after your code lines to tell a reader of your code what your code is supposed to be.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Some intentional errors have been commented out by you in previous Exercises. Document that this code is intentionally there. Usually commented-out code is an oversight and should be deleted.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Keep this up in your future code!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75D6F7C-F53B-406D-9770-DD6AF25E50D7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98527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3E75360D-0AD8-4798-B441-5B1D4CCE3BCB}"/>
              </a:ext>
            </a:extLst>
          </p:cNvPr>
          <p:cNvSpPr/>
          <p:nvPr/>
        </p:nvSpPr>
        <p:spPr>
          <a:xfrm>
            <a:off x="928355" y="1993019"/>
            <a:ext cx="5846156" cy="13385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7A31E94-29D3-4806-A82D-0EC0C75C874B}"/>
              </a:ext>
            </a:extLst>
          </p:cNvPr>
          <p:cNvSpPr txBox="1">
            <a:spLocks/>
          </p:cNvSpPr>
          <p:nvPr/>
        </p:nvSpPr>
        <p:spPr>
          <a:xfrm>
            <a:off x="7068710" y="777782"/>
            <a:ext cx="5123289" cy="3716696"/>
          </a:xfrm>
          <a:prstGeom prst="rect">
            <a:avLst/>
          </a:prstGeom>
          <a:ln>
            <a:solidFill>
              <a:srgbClr val="94BFE6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94BFE6"/>
                </a:solidFill>
              </a:rPr>
              <a:t>Helpful functions: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.split(</a:t>
            </a:r>
            <a:r>
              <a:rPr lang="en-GB" sz="2000" dirty="0">
                <a:solidFill>
                  <a:srgbClr val="94BFE6"/>
                </a:solidFill>
                <a:latin typeface="Consolas" panose="020B0609020204030204" pitchFamily="49" charset="0"/>
              </a:rPr>
              <a:t>x</a:t>
            </a: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GB" sz="2000" dirty="0">
                <a:solidFill>
                  <a:srgbClr val="94BFE6"/>
                </a:solidFill>
              </a:rPr>
              <a:t>	splits a string at character x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C00000"/>
                </a:solidFill>
              </a:rPr>
              <a:t>Warning: </a:t>
            </a:r>
            <a:r>
              <a:rPr lang="en-GB" sz="2000" dirty="0">
                <a:solidFill>
                  <a:srgbClr val="94BFE6"/>
                </a:solidFill>
              </a:rPr>
              <a:t>this will create a list, see Datatypes II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.upper() </a:t>
            </a:r>
            <a:r>
              <a:rPr lang="en-GB" sz="2000" dirty="0">
                <a:solidFill>
                  <a:srgbClr val="94BFE6"/>
                </a:solidFill>
              </a:rPr>
              <a:t>converts all characters to capital letters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.index() </a:t>
            </a:r>
            <a:r>
              <a:rPr lang="en-GB" sz="2000" dirty="0">
                <a:solidFill>
                  <a:srgbClr val="94BFE6"/>
                </a:solidFill>
              </a:rPr>
              <a:t>finds substring in String and returns index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GB" sz="2000" dirty="0">
                <a:solidFill>
                  <a:srgbClr val="94BFE6"/>
                </a:solidFill>
              </a:rPr>
              <a:t> concatenates Strings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550AA23-C238-4B68-B1E3-FDBFDF02FDFA}"/>
              </a:ext>
            </a:extLst>
          </p:cNvPr>
          <p:cNvSpPr txBox="1">
            <a:spLocks/>
          </p:cNvSpPr>
          <p:nvPr/>
        </p:nvSpPr>
        <p:spPr>
          <a:xfrm>
            <a:off x="149289" y="1160190"/>
            <a:ext cx="7716258" cy="5220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u="sng" dirty="0">
                <a:solidFill>
                  <a:srgbClr val="94BFE6"/>
                </a:solidFill>
              </a:rPr>
              <a:t>Exercise 5: String operations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Declare the following variables: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var11 </a:t>
            </a:r>
            <a:r>
              <a:rPr lang="en-GB" sz="2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‘olfactory bulb, testis’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	var12 </a:t>
            </a:r>
            <a:r>
              <a:rPr lang="en-GB" sz="2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‘</a:t>
            </a:r>
            <a:r>
              <a:rPr lang="en-GB" sz="2200" dirty="0" err="1">
                <a:solidFill>
                  <a:schemeClr val="accent2"/>
                </a:solidFill>
                <a:latin typeface="Consolas" panose="020B0609020204030204" pitchFamily="49" charset="0"/>
              </a:rPr>
              <a:t>vno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	var13 </a:t>
            </a:r>
            <a:r>
              <a:rPr lang="en-GB" sz="22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 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‘Spehr Lab research fields:’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Try splitting var11 into just the words using:</a:t>
            </a:r>
            <a:br>
              <a:rPr lang="en-GB" sz="2400" dirty="0">
                <a:solidFill>
                  <a:srgbClr val="94BFE6"/>
                </a:solidFill>
              </a:rPr>
            </a:br>
            <a:r>
              <a:rPr lang="en-GB" sz="2400" dirty="0">
                <a:solidFill>
                  <a:srgbClr val="94BFE6"/>
                </a:solidFill>
              </a:rPr>
              <a:t>	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var11.</a:t>
            </a:r>
            <a:r>
              <a:rPr lang="en-GB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split(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‘, ‘</a:t>
            </a:r>
            <a:r>
              <a:rPr lang="en-GB" sz="22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Let </a:t>
            </a:r>
            <a:r>
              <a:rPr lang="en-GB" sz="2200" dirty="0">
                <a:solidFill>
                  <a:srgbClr val="94BFE6"/>
                </a:solidFill>
                <a:latin typeface="Consolas" panose="020B0609020204030204" pitchFamily="49" charset="0"/>
              </a:rPr>
              <a:t>var12</a:t>
            </a:r>
            <a:r>
              <a:rPr lang="en-GB" sz="2400" dirty="0">
                <a:solidFill>
                  <a:srgbClr val="94BFE6"/>
                </a:solidFill>
              </a:rPr>
              <a:t> be </a:t>
            </a:r>
            <a:r>
              <a:rPr lang="en-GB" sz="2200" dirty="0">
                <a:solidFill>
                  <a:schemeClr val="accent2"/>
                </a:solidFill>
                <a:latin typeface="Consolas" panose="020B0609020204030204" pitchFamily="49" charset="0"/>
              </a:rPr>
              <a:t>‘VNO’</a:t>
            </a:r>
          </a:p>
          <a:p>
            <a:pPr marL="457200" indent="-457200">
              <a:buAutoNum type="arabicPeriod"/>
            </a:pPr>
            <a:r>
              <a:rPr lang="en-GB" sz="2400" dirty="0">
                <a:solidFill>
                  <a:srgbClr val="94BFE6"/>
                </a:solidFill>
              </a:rPr>
              <a:t>Now concatenate all (original) variables together </a:t>
            </a:r>
            <a:br>
              <a:rPr lang="en-GB" sz="2400" dirty="0">
                <a:solidFill>
                  <a:srgbClr val="94BFE6"/>
                </a:solidFill>
              </a:rPr>
            </a:br>
            <a:r>
              <a:rPr lang="en-GB" sz="2400" dirty="0">
                <a:solidFill>
                  <a:srgbClr val="94BFE6"/>
                </a:solidFill>
              </a:rPr>
              <a:t>(bonus: with empty spaces and comma)</a:t>
            </a:r>
          </a:p>
          <a:p>
            <a:pPr marL="457200" indent="-457200">
              <a:buAutoNum type="arabicPeriod"/>
            </a:pPr>
            <a:endParaRPr lang="en-GB" sz="2400" dirty="0">
              <a:solidFill>
                <a:srgbClr val="94BFE6"/>
              </a:solidFill>
            </a:endParaRPr>
          </a:p>
          <a:p>
            <a:pPr marL="457200" indent="-457200">
              <a:buAutoNum type="arabicPeriod"/>
            </a:pPr>
            <a:endParaRPr lang="en-GB" sz="24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94BFE6"/>
                </a:solidFill>
              </a:rPr>
              <a:t>	</a:t>
            </a: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>
                <a:solidFill>
                  <a:srgbClr val="94BFE6"/>
                </a:solidFill>
              </a:rPr>
              <a:t> 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Exercises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1853CB-5CAB-4DE2-97A2-0AA891B9682E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44851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956C6DA-8606-4241-A43F-B523CA69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CF7D08-58F4-42AB-AF05-FCE69B36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4093"/>
            <a:ext cx="12192000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B853FD-DAE3-47B9-80D0-3FD107C2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807"/>
            <a:ext cx="12192000" cy="4571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D09B0D3-28B7-E4DF-0794-3656AFBF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2937707"/>
            <a:ext cx="11893422" cy="982586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397DF8"/>
                </a:solidFill>
              </a:rPr>
              <a:t>Cheat Sheet and </a:t>
            </a:r>
            <a:r>
              <a:rPr lang="de-DE" dirty="0" err="1">
                <a:solidFill>
                  <a:srgbClr val="397DF8"/>
                </a:solidFill>
              </a:rPr>
              <a:t>Vocabulary</a:t>
            </a:r>
            <a:endParaRPr lang="de-DE" dirty="0">
              <a:solidFill>
                <a:srgbClr val="397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0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- </a:t>
            </a:r>
            <a:r>
              <a:rPr lang="de-DE" dirty="0" err="1">
                <a:solidFill>
                  <a:srgbClr val="397CF7"/>
                </a:solidFill>
              </a:rPr>
              <a:t>cheat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sheet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871992"/>
            <a:ext cx="11893422" cy="553632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94BFE6"/>
                </a:solidFill>
              </a:rPr>
              <a:t>All variables are stored in RAM -&gt; RAM is temporary storage (and limited)</a:t>
            </a:r>
          </a:p>
          <a:p>
            <a:r>
              <a:rPr lang="en-GB" sz="2000" dirty="0">
                <a:solidFill>
                  <a:srgbClr val="94BFE6"/>
                </a:solidFill>
              </a:rPr>
              <a:t>It is good practise for variable names to make sense</a:t>
            </a:r>
          </a:p>
          <a:p>
            <a:r>
              <a:rPr lang="en-GB" sz="2000" dirty="0">
                <a:solidFill>
                  <a:srgbClr val="94BFE6"/>
                </a:solidFill>
              </a:rPr>
              <a:t>Variables are assigned as name = value</a:t>
            </a:r>
          </a:p>
          <a:p>
            <a:r>
              <a:rPr lang="en-GB" sz="2000" dirty="0">
                <a:solidFill>
                  <a:srgbClr val="94BFE6"/>
                </a:solidFill>
              </a:rPr>
              <a:t>Simple datatypes: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Boolean – False or True 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Integer – whole numbers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Float – real numbers 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Char – characters 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String – combinations of characters</a:t>
            </a:r>
          </a:p>
          <a:p>
            <a:r>
              <a:rPr lang="en-GB" sz="2000" dirty="0">
                <a:solidFill>
                  <a:srgbClr val="94BFE6"/>
                </a:solidFill>
              </a:rPr>
              <a:t>Typing conventions: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Duck typing – assigns data type by value and operator – may create errors</a:t>
            </a:r>
          </a:p>
          <a:p>
            <a:r>
              <a:rPr lang="en-GB" sz="2000" dirty="0">
                <a:solidFill>
                  <a:srgbClr val="94BFE6"/>
                </a:solidFill>
              </a:rPr>
              <a:t>Typecasting: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Convert one datatype into another</a:t>
            </a:r>
            <a:endParaRPr lang="en-GB" sz="2000" dirty="0">
              <a:solidFill>
                <a:srgbClr val="94BFE6"/>
              </a:solidFill>
            </a:endParaRPr>
          </a:p>
          <a:p>
            <a:r>
              <a:rPr lang="en-GB" sz="2000" dirty="0">
                <a:solidFill>
                  <a:srgbClr val="94BFE6"/>
                </a:solidFill>
              </a:rPr>
              <a:t>Statements:</a:t>
            </a:r>
          </a:p>
          <a:p>
            <a:pPr lvl="1"/>
            <a:r>
              <a:rPr lang="en-GB" sz="1600" dirty="0">
                <a:solidFill>
                  <a:srgbClr val="94BFE6"/>
                </a:solidFill>
              </a:rPr>
              <a:t>Programming logic is created by combining Boolean statements</a:t>
            </a:r>
            <a:endParaRPr lang="en-GB" sz="2000" dirty="0">
              <a:solidFill>
                <a:srgbClr val="94BFE6"/>
              </a:solidFill>
            </a:endParaRPr>
          </a:p>
          <a:p>
            <a:r>
              <a:rPr lang="en-GB" sz="2000" dirty="0">
                <a:solidFill>
                  <a:srgbClr val="94BFE6"/>
                </a:solidFill>
              </a:rPr>
              <a:t>Comment your code by using the character #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C30C94C1-6FB1-4599-98BD-B0A49B4B2766}"/>
              </a:ext>
            </a:extLst>
          </p:cNvPr>
          <p:cNvSpPr/>
          <p:nvPr/>
        </p:nvSpPr>
        <p:spPr>
          <a:xfrm>
            <a:off x="4166069" y="2451890"/>
            <a:ext cx="230588" cy="1176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FD9A6F-4537-4B24-8E81-32F66979A400}"/>
              </a:ext>
            </a:extLst>
          </p:cNvPr>
          <p:cNvSpPr txBox="1"/>
          <p:nvPr/>
        </p:nvSpPr>
        <p:spPr>
          <a:xfrm>
            <a:off x="4643147" y="2753897"/>
            <a:ext cx="3415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4BFE6"/>
                </a:solidFill>
              </a:rPr>
              <a:t>Increasing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complexity</a:t>
            </a:r>
            <a:r>
              <a:rPr lang="de-DE" dirty="0">
                <a:solidFill>
                  <a:srgbClr val="94BFE6"/>
                </a:solidFill>
              </a:rPr>
              <a:t>,</a:t>
            </a:r>
          </a:p>
          <a:p>
            <a:r>
              <a:rPr lang="de-DE" dirty="0" err="1">
                <a:solidFill>
                  <a:srgbClr val="94BFE6"/>
                </a:solidFill>
              </a:rPr>
              <a:t>Increasing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memory</a:t>
            </a:r>
            <a:r>
              <a:rPr lang="de-DE" dirty="0">
                <a:solidFill>
                  <a:srgbClr val="94BFE6"/>
                </a:solidFill>
              </a:rPr>
              <a:t> </a:t>
            </a:r>
            <a:r>
              <a:rPr lang="de-DE" dirty="0" err="1">
                <a:solidFill>
                  <a:srgbClr val="94BFE6"/>
                </a:solidFill>
              </a:rPr>
              <a:t>consumption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36155E-DCF6-4C5C-B521-F998460C1B9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53262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– Python </a:t>
            </a:r>
            <a:r>
              <a:rPr lang="de-DE" dirty="0" err="1">
                <a:solidFill>
                  <a:srgbClr val="397CF7"/>
                </a:solidFill>
              </a:rPr>
              <a:t>Vocabulary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833999"/>
            <a:ext cx="11893422" cy="5536326"/>
          </a:xfrm>
        </p:spPr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Helpful functions: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print()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type()</a:t>
            </a:r>
          </a:p>
          <a:p>
            <a:pPr marL="0" indent="0"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Typecasting functions: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bool()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int()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float()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str()</a:t>
            </a:r>
          </a:p>
          <a:p>
            <a:pPr marL="0" indent="0"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  <a:hlinkClick r:id="rId5"/>
              </a:rPr>
              <a:t>String-specific functions </a:t>
            </a:r>
            <a:r>
              <a:rPr lang="en-GB" sz="2000" u="sng" dirty="0">
                <a:solidFill>
                  <a:srgbClr val="94BFE6"/>
                </a:solidFill>
              </a:rPr>
              <a:t>(subset):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.join()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.split()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.capitalize()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.index()</a:t>
            </a:r>
          </a:p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Programming knowledge: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Variables are declared:	name = value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Functions can be nestled for efficiency</a:t>
            </a:r>
          </a:p>
          <a:p>
            <a:pPr marL="0" indent="0">
              <a:buNone/>
            </a:pP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Boolean logic:</a:t>
            </a:r>
            <a:endParaRPr lang="en-GB" sz="2000" dirty="0">
              <a:solidFill>
                <a:srgbClr val="94BFE6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== 		shows bit-equality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is 		shows value equality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&lt;, &lt;=, &gt;, &gt;= 	math comparisons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!, not 		negates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and  		both terms need to be True for 			statement to be True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or 		one or both terms need to be True for 		statement to be True</a:t>
            </a:r>
          </a:p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Best practise: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94BFE6"/>
                </a:solidFill>
              </a:rPr>
              <a:t>Document your code (only as much as needed) using #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F967A47-6B7D-49FA-99AA-F81441BEBABA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87517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How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computer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store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Long term storage (optional): 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Files on hard drive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Files on Storage media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Files on Servers</a:t>
            </a:r>
          </a:p>
          <a:p>
            <a:r>
              <a:rPr lang="en-GB" dirty="0">
                <a:solidFill>
                  <a:srgbClr val="94BFE6"/>
                </a:solidFill>
              </a:rPr>
              <a:t>Working / short term storage: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Variables in RAM</a:t>
            </a: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What is a variable?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Unit with a name and address</a:t>
            </a:r>
            <a:br>
              <a:rPr lang="en-GB" dirty="0">
                <a:solidFill>
                  <a:srgbClr val="94BFE6"/>
                </a:solidFill>
              </a:rPr>
            </a:br>
            <a:r>
              <a:rPr lang="en-GB" dirty="0">
                <a:solidFill>
                  <a:srgbClr val="94BFE6"/>
                </a:solidFill>
              </a:rPr>
              <a:t>taking up space in RAM</a:t>
            </a:r>
          </a:p>
          <a:p>
            <a:pPr marL="457200" lvl="1" indent="0">
              <a:buNone/>
            </a:pPr>
            <a:endParaRPr lang="en-GB" dirty="0">
              <a:solidFill>
                <a:srgbClr val="94BFE6"/>
              </a:solidFill>
            </a:endParaRP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8D940-98A9-8F00-EF02-98B91E78FE1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1EC6E38-8DB7-4BF0-841A-900327B6F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091" y="1012819"/>
            <a:ext cx="4490905" cy="51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Datatypes</a:t>
            </a:r>
            <a:r>
              <a:rPr lang="de-DE" dirty="0">
                <a:solidFill>
                  <a:srgbClr val="397CF7"/>
                </a:solidFill>
              </a:rPr>
              <a:t> I – Further </a:t>
            </a:r>
            <a:r>
              <a:rPr lang="de-DE" dirty="0" err="1">
                <a:solidFill>
                  <a:srgbClr val="397CF7"/>
                </a:solidFill>
              </a:rPr>
              <a:t>reading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833999"/>
            <a:ext cx="11893422" cy="553632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sz="2000" u="sng" dirty="0">
                <a:solidFill>
                  <a:srgbClr val="94BFE6"/>
                </a:solidFill>
              </a:rPr>
              <a:t>EVERYTHING</a:t>
            </a:r>
            <a:endParaRPr lang="en-GB" sz="2000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F967A47-6B7D-49FA-99AA-F81441BEBABA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12712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How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computer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store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Decimal number uses base 10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Example:		365	-&gt;	3*10² + 60*10</a:t>
            </a:r>
            <a:r>
              <a:rPr lang="en-GB" baseline="30000" dirty="0">
                <a:solidFill>
                  <a:srgbClr val="94BFE6"/>
                </a:solidFill>
              </a:rPr>
              <a:t>1 </a:t>
            </a:r>
            <a:r>
              <a:rPr lang="en-GB" dirty="0">
                <a:solidFill>
                  <a:srgbClr val="94BFE6"/>
                </a:solidFill>
              </a:rPr>
              <a:t>+ 5*10</a:t>
            </a:r>
            <a:r>
              <a:rPr lang="en-GB" baseline="30000" dirty="0">
                <a:solidFill>
                  <a:srgbClr val="94BFE6"/>
                </a:solidFill>
              </a:rPr>
              <a:t>0</a:t>
            </a:r>
            <a:endParaRPr lang="en-GB" dirty="0">
              <a:solidFill>
                <a:srgbClr val="94BFE6"/>
              </a:solidFill>
            </a:endParaRPr>
          </a:p>
          <a:p>
            <a:endParaRPr lang="en-GB" dirty="0">
              <a:solidFill>
                <a:srgbClr val="94BFE6"/>
              </a:solidFill>
            </a:endParaRP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Binary number uses base 2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Example:		0110	-&gt;	 0*2</a:t>
            </a:r>
            <a:r>
              <a:rPr lang="en-GB" baseline="30000" dirty="0">
                <a:solidFill>
                  <a:srgbClr val="94BFE6"/>
                </a:solidFill>
              </a:rPr>
              <a:t>3</a:t>
            </a:r>
            <a:r>
              <a:rPr lang="en-GB" dirty="0">
                <a:solidFill>
                  <a:srgbClr val="94BFE6"/>
                </a:solidFill>
              </a:rPr>
              <a:t> + 1*2</a:t>
            </a:r>
            <a:r>
              <a:rPr lang="en-GB" baseline="30000" dirty="0">
                <a:solidFill>
                  <a:srgbClr val="94BFE6"/>
                </a:solidFill>
              </a:rPr>
              <a:t>2 </a:t>
            </a:r>
            <a:r>
              <a:rPr lang="en-GB" dirty="0">
                <a:solidFill>
                  <a:srgbClr val="94BFE6"/>
                </a:solidFill>
              </a:rPr>
              <a:t>+ 1*2</a:t>
            </a:r>
            <a:r>
              <a:rPr lang="en-GB" baseline="30000" dirty="0">
                <a:solidFill>
                  <a:srgbClr val="94BFE6"/>
                </a:solidFill>
              </a:rPr>
              <a:t>1</a:t>
            </a:r>
            <a:r>
              <a:rPr lang="en-GB" dirty="0">
                <a:solidFill>
                  <a:srgbClr val="94BFE6"/>
                </a:solidFill>
              </a:rPr>
              <a:t> + 0*2</a:t>
            </a:r>
            <a:r>
              <a:rPr lang="en-GB" baseline="30000" dirty="0">
                <a:solidFill>
                  <a:srgbClr val="94BFE6"/>
                </a:solidFill>
              </a:rPr>
              <a:t>1  </a:t>
            </a:r>
            <a:endParaRPr lang="en-GB" dirty="0">
              <a:solidFill>
                <a:srgbClr val="94BFE6"/>
              </a:solidFill>
            </a:endParaRPr>
          </a:p>
          <a:p>
            <a:endParaRPr lang="en-GB" dirty="0">
              <a:solidFill>
                <a:srgbClr val="94BFE6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94BFE6"/>
                </a:solidFill>
              </a:rPr>
              <a:t>Everything in your Computer is stored as Binary Data</a:t>
            </a:r>
          </a:p>
          <a:p>
            <a:pPr lvl="1"/>
            <a:endParaRPr lang="en-GB" dirty="0">
              <a:solidFill>
                <a:srgbClr val="94BFE6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A6D58C2-D1B6-4480-AB5C-040502F12F9A}"/>
              </a:ext>
            </a:extLst>
          </p:cNvPr>
          <p:cNvSpPr txBox="1"/>
          <p:nvPr/>
        </p:nvSpPr>
        <p:spPr>
          <a:xfrm>
            <a:off x="2456951" y="2122998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4BFE6"/>
                </a:solidFill>
              </a:rPr>
              <a:t>100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32AF431-69B6-4380-ACAD-0ADBFFCEB714}"/>
              </a:ext>
            </a:extLst>
          </p:cNvPr>
          <p:cNvSpPr txBox="1"/>
          <p:nvPr/>
        </p:nvSpPr>
        <p:spPr>
          <a:xfrm>
            <a:off x="3017112" y="2122998"/>
            <a:ext cx="43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10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A072C8D-8999-40FB-A439-2B0C33B8DE63}"/>
              </a:ext>
            </a:extLst>
          </p:cNvPr>
          <p:cNvSpPr txBox="1"/>
          <p:nvPr/>
        </p:nvSpPr>
        <p:spPr>
          <a:xfrm>
            <a:off x="3539625" y="2122998"/>
            <a:ext cx="35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1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7B72FDD-6DF7-4042-AA59-A73E1EEA5607}"/>
              </a:ext>
            </a:extLst>
          </p:cNvPr>
          <p:cNvCxnSpPr>
            <a:stCxn id="10" idx="0"/>
          </p:cNvCxnSpPr>
          <p:nvPr/>
        </p:nvCxnSpPr>
        <p:spPr>
          <a:xfrm flipV="1">
            <a:off x="2731271" y="1948070"/>
            <a:ext cx="172035" cy="1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A14BF95-6769-4478-9C73-155A13C7C887}"/>
              </a:ext>
            </a:extLst>
          </p:cNvPr>
          <p:cNvCxnSpPr>
            <a:stCxn id="14" idx="0"/>
          </p:cNvCxnSpPr>
          <p:nvPr/>
        </p:nvCxnSpPr>
        <p:spPr>
          <a:xfrm flipV="1">
            <a:off x="3232676" y="1924216"/>
            <a:ext cx="0" cy="19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FD7F964-5DDB-45CE-AB81-36A778031DAB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3539625" y="1948070"/>
            <a:ext cx="176930" cy="17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BF32EC9-8E55-4821-A947-35D66026B160}"/>
              </a:ext>
            </a:extLst>
          </p:cNvPr>
          <p:cNvSpPr txBox="1"/>
          <p:nvPr/>
        </p:nvSpPr>
        <p:spPr>
          <a:xfrm>
            <a:off x="3628090" y="3996339"/>
            <a:ext cx="2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55DA44B-D5E5-4742-916C-18ADF9571FD6}"/>
              </a:ext>
            </a:extLst>
          </p:cNvPr>
          <p:cNvSpPr txBox="1"/>
          <p:nvPr/>
        </p:nvSpPr>
        <p:spPr>
          <a:xfrm>
            <a:off x="3371019" y="3996339"/>
            <a:ext cx="2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DA5E73B-CBA9-44AD-A50C-19CB3927B672}"/>
              </a:ext>
            </a:extLst>
          </p:cNvPr>
          <p:cNvSpPr txBox="1"/>
          <p:nvPr/>
        </p:nvSpPr>
        <p:spPr>
          <a:xfrm>
            <a:off x="3113948" y="3996339"/>
            <a:ext cx="2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3D03709-D750-4DED-91F4-7802E26A0A40}"/>
              </a:ext>
            </a:extLst>
          </p:cNvPr>
          <p:cNvSpPr txBox="1"/>
          <p:nvPr/>
        </p:nvSpPr>
        <p:spPr>
          <a:xfrm>
            <a:off x="2856877" y="3996339"/>
            <a:ext cx="2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8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B140006-36E3-493D-AE97-DF157B21888C}"/>
              </a:ext>
            </a:extLst>
          </p:cNvPr>
          <p:cNvCxnSpPr>
            <a:stCxn id="32" idx="0"/>
          </p:cNvCxnSpPr>
          <p:nvPr/>
        </p:nvCxnSpPr>
        <p:spPr>
          <a:xfrm flipH="1" flipV="1">
            <a:off x="3586583" y="3864334"/>
            <a:ext cx="149289" cy="13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3A81DB2-5E4A-4B76-BD2D-262EBF815814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3371019" y="3856383"/>
            <a:ext cx="107782" cy="13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754A3DC-F913-4897-8752-968FFCEC430A}"/>
              </a:ext>
            </a:extLst>
          </p:cNvPr>
          <p:cNvCxnSpPr>
            <a:stCxn id="34" idx="0"/>
          </p:cNvCxnSpPr>
          <p:nvPr/>
        </p:nvCxnSpPr>
        <p:spPr>
          <a:xfrm flipV="1">
            <a:off x="3221730" y="3864334"/>
            <a:ext cx="0" cy="13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DA4A828-0CA1-42A7-AA04-412602A0DC54}"/>
              </a:ext>
            </a:extLst>
          </p:cNvPr>
          <p:cNvCxnSpPr>
            <a:stCxn id="35" idx="0"/>
          </p:cNvCxnSpPr>
          <p:nvPr/>
        </p:nvCxnSpPr>
        <p:spPr>
          <a:xfrm flipV="1">
            <a:off x="2964659" y="3856383"/>
            <a:ext cx="52453" cy="13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497D2A0-279A-4D36-9EAA-E4A597C6573D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7B22FD-6DB2-4069-A706-CE5C1CB1F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88" y="1163053"/>
            <a:ext cx="3550623" cy="26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5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The </a:t>
            </a:r>
            <a:r>
              <a:rPr lang="de-DE" dirty="0" err="1">
                <a:solidFill>
                  <a:srgbClr val="397CF7"/>
                </a:solidFill>
              </a:rPr>
              <a:t>goal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course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Write your own python programs</a:t>
            </a: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Prerequisites: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Have ideas how to solve problems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stores data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94BFE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works with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how a programming language handles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the programming language</a:t>
            </a: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8D940-98A9-8F00-EF02-98B91E78FE1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52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How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computer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work</a:t>
            </a:r>
            <a:r>
              <a:rPr lang="de-DE" dirty="0">
                <a:solidFill>
                  <a:srgbClr val="397CF7"/>
                </a:solidFill>
              </a:rPr>
              <a:t> on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BEAECD-31D2-46FC-ABAC-18CF37D814C7}"/>
              </a:ext>
            </a:extLst>
          </p:cNvPr>
          <p:cNvSpPr txBox="1"/>
          <p:nvPr/>
        </p:nvSpPr>
        <p:spPr>
          <a:xfrm>
            <a:off x="4390014" y="88367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RAM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851B38-2AD6-499A-9F02-EAB4D62065F7}"/>
              </a:ext>
            </a:extLst>
          </p:cNvPr>
          <p:cNvSpPr txBox="1"/>
          <p:nvPr/>
        </p:nvSpPr>
        <p:spPr>
          <a:xfrm>
            <a:off x="4205808" y="3247938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94BFE6"/>
                </a:solidFill>
              </a:rPr>
              <a:t>Harddrive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60812D2-F1B9-4C14-A573-D6EA471E70DF}"/>
              </a:ext>
            </a:extLst>
          </p:cNvPr>
          <p:cNvSpPr txBox="1"/>
          <p:nvPr/>
        </p:nvSpPr>
        <p:spPr>
          <a:xfrm>
            <a:off x="8200592" y="1503078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CPU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D2E4533-3416-489D-AE0C-8A94E0CB3EB3}"/>
              </a:ext>
            </a:extLst>
          </p:cNvPr>
          <p:cNvSpPr txBox="1"/>
          <p:nvPr/>
        </p:nvSpPr>
        <p:spPr>
          <a:xfrm>
            <a:off x="8126380" y="1001587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Mainboard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73C2AD6-11FD-483A-B0FE-EB9C1DDF0DB0}"/>
              </a:ext>
            </a:extLst>
          </p:cNvPr>
          <p:cNvSpPr/>
          <p:nvPr/>
        </p:nvSpPr>
        <p:spPr>
          <a:xfrm>
            <a:off x="8116588" y="1529849"/>
            <a:ext cx="1329193" cy="1327185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3FECBFE-E277-496F-A712-B0E5D3BF7EEF}"/>
              </a:ext>
            </a:extLst>
          </p:cNvPr>
          <p:cNvSpPr txBox="1"/>
          <p:nvPr/>
        </p:nvSpPr>
        <p:spPr>
          <a:xfrm>
            <a:off x="8179535" y="2421492"/>
            <a:ext cx="1203298" cy="369332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ALU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8402810-75F1-4573-9149-1414DE0F7F3E}"/>
              </a:ext>
            </a:extLst>
          </p:cNvPr>
          <p:cNvSpPr/>
          <p:nvPr/>
        </p:nvSpPr>
        <p:spPr>
          <a:xfrm>
            <a:off x="3689262" y="3247117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8C4E260-25D9-4761-8669-D2CFE0B0568A}"/>
              </a:ext>
            </a:extLst>
          </p:cNvPr>
          <p:cNvSpPr/>
          <p:nvPr/>
        </p:nvSpPr>
        <p:spPr>
          <a:xfrm>
            <a:off x="3689262" y="879141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7D87FD-3BE9-4BCE-8538-F99669446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24" y="3870580"/>
            <a:ext cx="916364" cy="986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0619EAD-FC90-444C-A4A5-1E3C16C4F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71" y="3989787"/>
            <a:ext cx="791885" cy="747671"/>
          </a:xfrm>
          <a:prstGeom prst="rect">
            <a:avLst/>
          </a:prstGeom>
        </p:spPr>
      </p:pic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39092D88-CEC0-4218-934C-078BCC608699}"/>
              </a:ext>
            </a:extLst>
          </p:cNvPr>
          <p:cNvSpPr/>
          <p:nvPr/>
        </p:nvSpPr>
        <p:spPr>
          <a:xfrm rot="2336717">
            <a:off x="2318539" y="3283907"/>
            <a:ext cx="1732895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F147438-C865-471C-8F18-29FA43CF4CF6}"/>
              </a:ext>
            </a:extLst>
          </p:cNvPr>
          <p:cNvSpPr/>
          <p:nvPr/>
        </p:nvSpPr>
        <p:spPr>
          <a:xfrm>
            <a:off x="6074944" y="879142"/>
            <a:ext cx="5454594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84A9217-2959-43F8-8A28-F0AC9810AA5D}"/>
              </a:ext>
            </a:extLst>
          </p:cNvPr>
          <p:cNvCxnSpPr/>
          <p:nvPr/>
        </p:nvCxnSpPr>
        <p:spPr>
          <a:xfrm>
            <a:off x="3333750" y="879141"/>
            <a:ext cx="0" cy="5446353"/>
          </a:xfrm>
          <a:prstGeom prst="line">
            <a:avLst/>
          </a:prstGeom>
          <a:ln w="38100">
            <a:solidFill>
              <a:srgbClr val="94BF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43205116-8273-4CF4-8CDF-2F08897FE567}"/>
              </a:ext>
            </a:extLst>
          </p:cNvPr>
          <p:cNvSpPr txBox="1"/>
          <p:nvPr/>
        </p:nvSpPr>
        <p:spPr>
          <a:xfrm>
            <a:off x="638179" y="5803823"/>
            <a:ext cx="256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>
                <a:solidFill>
                  <a:srgbClr val="94BFE6"/>
                </a:solidFill>
              </a:rPr>
              <a:t>The Real World  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FA0AD34-EFEF-4C55-B3AD-1912FFDABEF4}"/>
              </a:ext>
            </a:extLst>
          </p:cNvPr>
          <p:cNvSpPr txBox="1"/>
          <p:nvPr/>
        </p:nvSpPr>
        <p:spPr>
          <a:xfrm>
            <a:off x="3333750" y="5802274"/>
            <a:ext cx="245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rgbClr val="94BFE6"/>
                </a:solidFill>
              </a:rPr>
              <a:t>Your</a:t>
            </a:r>
            <a:r>
              <a:rPr lang="de-DE" sz="2800" dirty="0">
                <a:solidFill>
                  <a:srgbClr val="94BFE6"/>
                </a:solidFill>
              </a:rPr>
              <a:t> Computer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A871936-3C96-4721-BA5D-B081F22FA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0" y="1354029"/>
            <a:ext cx="2134925" cy="213492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A970FE5-752F-4F37-BB99-FE38E9B27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93" y="3860396"/>
            <a:ext cx="1600423" cy="1467055"/>
          </a:xfrm>
          <a:prstGeom prst="rect">
            <a:avLst/>
          </a:prstGeom>
        </p:spPr>
      </p:pic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EE725478-0041-4BCB-A025-682A0F761483}"/>
              </a:ext>
            </a:extLst>
          </p:cNvPr>
          <p:cNvSpPr/>
          <p:nvPr/>
        </p:nvSpPr>
        <p:spPr>
          <a:xfrm>
            <a:off x="2500306" y="4484809"/>
            <a:ext cx="1350298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52201F3-CB20-405B-B04D-F8D02454CE93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119384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52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How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computer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work</a:t>
            </a:r>
            <a:r>
              <a:rPr lang="de-DE" dirty="0">
                <a:solidFill>
                  <a:srgbClr val="397CF7"/>
                </a:solidFill>
              </a:rPr>
              <a:t> on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BEAECD-31D2-46FC-ABAC-18CF37D814C7}"/>
              </a:ext>
            </a:extLst>
          </p:cNvPr>
          <p:cNvSpPr txBox="1"/>
          <p:nvPr/>
        </p:nvSpPr>
        <p:spPr>
          <a:xfrm>
            <a:off x="2620028" y="88367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RAM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851B38-2AD6-499A-9F02-EAB4D62065F7}"/>
              </a:ext>
            </a:extLst>
          </p:cNvPr>
          <p:cNvSpPr txBox="1"/>
          <p:nvPr/>
        </p:nvSpPr>
        <p:spPr>
          <a:xfrm>
            <a:off x="2435822" y="4093301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94BFE6"/>
                </a:solidFill>
              </a:rPr>
              <a:t>Harddrive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8402810-75F1-4573-9149-1414DE0F7F3E}"/>
              </a:ext>
            </a:extLst>
          </p:cNvPr>
          <p:cNvSpPr/>
          <p:nvPr/>
        </p:nvSpPr>
        <p:spPr>
          <a:xfrm>
            <a:off x="1919276" y="4092480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8C4E260-25D9-4761-8669-D2CFE0B0568A}"/>
              </a:ext>
            </a:extLst>
          </p:cNvPr>
          <p:cNvSpPr/>
          <p:nvPr/>
        </p:nvSpPr>
        <p:spPr>
          <a:xfrm>
            <a:off x="1919276" y="879141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7D87FD-3BE9-4BCE-8538-F99669446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838" y="4715943"/>
            <a:ext cx="916364" cy="986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0619EAD-FC90-444C-A4A5-1E3C16C4F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85" y="4835150"/>
            <a:ext cx="791885" cy="74767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35F0712-99C0-4E1D-9559-30C5B15AD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65" y="1527428"/>
            <a:ext cx="936440" cy="936440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706BC931-808A-4F76-BD18-F7695AE81859}"/>
              </a:ext>
            </a:extLst>
          </p:cNvPr>
          <p:cNvSpPr/>
          <p:nvPr/>
        </p:nvSpPr>
        <p:spPr>
          <a:xfrm rot="16200000">
            <a:off x="1890455" y="3001309"/>
            <a:ext cx="1448521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gekrümmt 6">
            <a:extLst>
              <a:ext uri="{FF2B5EF4-FFF2-40B4-BE49-F238E27FC236}">
                <a16:creationId xmlns:a16="http://schemas.microsoft.com/office/drawing/2014/main" id="{F4FDC885-10BE-4A2C-863D-EE94D5863095}"/>
              </a:ext>
            </a:extLst>
          </p:cNvPr>
          <p:cNvSpPr/>
          <p:nvPr/>
        </p:nvSpPr>
        <p:spPr>
          <a:xfrm>
            <a:off x="9543151" y="1730257"/>
            <a:ext cx="378785" cy="982586"/>
          </a:xfrm>
          <a:prstGeom prst="curvedLef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024ED1-79E6-49AC-8A81-900C8D5CFC94}"/>
              </a:ext>
            </a:extLst>
          </p:cNvPr>
          <p:cNvSpPr txBox="1"/>
          <p:nvPr/>
        </p:nvSpPr>
        <p:spPr>
          <a:xfrm>
            <a:off x="10040643" y="2014668"/>
            <a:ext cx="12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4BFE6"/>
                </a:solidFill>
              </a:rPr>
              <a:t>Calculation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C90CD4-C331-4846-BF8A-59B59158E727}"/>
              </a:ext>
            </a:extLst>
          </p:cNvPr>
          <p:cNvSpPr txBox="1"/>
          <p:nvPr/>
        </p:nvSpPr>
        <p:spPr>
          <a:xfrm>
            <a:off x="4447812" y="1527962"/>
            <a:ext cx="127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4BFE6"/>
                </a:solidFill>
              </a:rPr>
              <a:t>Operation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22DE0CF-D080-4744-87BA-71FDA8E3B03E}"/>
              </a:ext>
            </a:extLst>
          </p:cNvPr>
          <p:cNvSpPr txBox="1"/>
          <p:nvPr/>
        </p:nvSpPr>
        <p:spPr>
          <a:xfrm>
            <a:off x="6467472" y="2304251"/>
            <a:ext cx="127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94BFE6"/>
                </a:solidFill>
              </a:rPr>
              <a:t>Result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88FC00B-5369-4736-B6C6-F0FCFDCBA74A}"/>
              </a:ext>
            </a:extLst>
          </p:cNvPr>
          <p:cNvSpPr txBox="1"/>
          <p:nvPr/>
        </p:nvSpPr>
        <p:spPr>
          <a:xfrm>
            <a:off x="8200592" y="1503078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CPU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91FB9CF-DD0D-494B-A178-72DEDBB1039C}"/>
              </a:ext>
            </a:extLst>
          </p:cNvPr>
          <p:cNvSpPr txBox="1"/>
          <p:nvPr/>
        </p:nvSpPr>
        <p:spPr>
          <a:xfrm>
            <a:off x="8126380" y="1001587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Mainboard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F908EB-FB4C-4C1C-84D7-BB152E431B7A}"/>
              </a:ext>
            </a:extLst>
          </p:cNvPr>
          <p:cNvSpPr/>
          <p:nvPr/>
        </p:nvSpPr>
        <p:spPr>
          <a:xfrm>
            <a:off x="8116588" y="1529849"/>
            <a:ext cx="1329193" cy="1327185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A7AFBC0-646C-41E2-916F-E059CE4409AA}"/>
              </a:ext>
            </a:extLst>
          </p:cNvPr>
          <p:cNvSpPr txBox="1"/>
          <p:nvPr/>
        </p:nvSpPr>
        <p:spPr>
          <a:xfrm>
            <a:off x="8179535" y="2421492"/>
            <a:ext cx="1203298" cy="369332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ALU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DEABB02-A8D6-4869-B21A-589222422305}"/>
              </a:ext>
            </a:extLst>
          </p:cNvPr>
          <p:cNvSpPr/>
          <p:nvPr/>
        </p:nvSpPr>
        <p:spPr>
          <a:xfrm>
            <a:off x="6074944" y="879142"/>
            <a:ext cx="5454594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A20A30C-7922-4108-AA35-8DC900DF60EE}"/>
              </a:ext>
            </a:extLst>
          </p:cNvPr>
          <p:cNvSpPr/>
          <p:nvPr/>
        </p:nvSpPr>
        <p:spPr>
          <a:xfrm rot="5400000">
            <a:off x="2785144" y="2997423"/>
            <a:ext cx="1448521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617F71E1-7FB1-4074-A5B4-6BB3E885A996}"/>
              </a:ext>
            </a:extLst>
          </p:cNvPr>
          <p:cNvSpPr/>
          <p:nvPr/>
        </p:nvSpPr>
        <p:spPr>
          <a:xfrm>
            <a:off x="4447813" y="1863412"/>
            <a:ext cx="3296373" cy="136050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AF9470B3-3EF4-4D33-B6E8-695FB8874E41}"/>
              </a:ext>
            </a:extLst>
          </p:cNvPr>
          <p:cNvSpPr/>
          <p:nvPr/>
        </p:nvSpPr>
        <p:spPr>
          <a:xfrm rot="10800000">
            <a:off x="4447812" y="2168201"/>
            <a:ext cx="3296373" cy="136050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9D386E2D-5AB6-42E3-A5AB-FCA25A0C91B1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14661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13" grpId="0"/>
      <p:bldP spid="14" grpId="0"/>
      <p:bldP spid="35" grpId="0"/>
      <p:bldP spid="42" grpId="0" animBg="1"/>
      <p:bldP spid="25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52"/>
            <a:ext cx="12192000" cy="6858000"/>
          </a:xfrm>
          <a:prstGeom prst="rect">
            <a:avLst/>
          </a:prstGeom>
          <a:ln>
            <a:solidFill>
              <a:srgbClr val="94BFE6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How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the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computer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work</a:t>
            </a:r>
            <a:r>
              <a:rPr lang="de-DE" dirty="0">
                <a:solidFill>
                  <a:srgbClr val="397CF7"/>
                </a:solidFill>
              </a:rPr>
              <a:t> on </a:t>
            </a:r>
            <a:r>
              <a:rPr lang="de-DE" dirty="0" err="1">
                <a:solidFill>
                  <a:srgbClr val="397CF7"/>
                </a:solidFill>
              </a:rPr>
              <a:t>data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C6EC0D2-D11B-4782-B4DA-5C17DF6C7E51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0BEAECD-31D2-46FC-ABAC-18CF37D814C7}"/>
              </a:ext>
            </a:extLst>
          </p:cNvPr>
          <p:cNvSpPr txBox="1"/>
          <p:nvPr/>
        </p:nvSpPr>
        <p:spPr>
          <a:xfrm>
            <a:off x="4392235" y="883672"/>
            <a:ext cx="8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RAM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B851B38-2AD6-499A-9F02-EAB4D62065F7}"/>
              </a:ext>
            </a:extLst>
          </p:cNvPr>
          <p:cNvSpPr txBox="1"/>
          <p:nvPr/>
        </p:nvSpPr>
        <p:spPr>
          <a:xfrm>
            <a:off x="4205808" y="3247938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94BFE6"/>
                </a:solidFill>
              </a:rPr>
              <a:t>Harddrive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8402810-75F1-4573-9149-1414DE0F7F3E}"/>
              </a:ext>
            </a:extLst>
          </p:cNvPr>
          <p:cNvSpPr/>
          <p:nvPr/>
        </p:nvSpPr>
        <p:spPr>
          <a:xfrm>
            <a:off x="3689262" y="3247117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8C4E260-25D9-4761-8669-D2CFE0B0568A}"/>
              </a:ext>
            </a:extLst>
          </p:cNvPr>
          <p:cNvSpPr/>
          <p:nvPr/>
        </p:nvSpPr>
        <p:spPr>
          <a:xfrm>
            <a:off x="3691483" y="879141"/>
            <a:ext cx="2236393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7D87FD-3BE9-4BCE-8538-F99669446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824" y="3870580"/>
            <a:ext cx="916364" cy="9860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0619EAD-FC90-444C-A4A5-1E3C16C4F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71" y="3989787"/>
            <a:ext cx="791885" cy="74767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B35F0712-99C0-4E1D-9559-30C5B15AD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72" y="1527428"/>
            <a:ext cx="936440" cy="936440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706BC931-808A-4F76-BD18-F7695AE81859}"/>
              </a:ext>
            </a:extLst>
          </p:cNvPr>
          <p:cNvSpPr/>
          <p:nvPr/>
        </p:nvSpPr>
        <p:spPr>
          <a:xfrm rot="16200000">
            <a:off x="4050441" y="2613530"/>
            <a:ext cx="672964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links gekrümmt 6">
            <a:extLst>
              <a:ext uri="{FF2B5EF4-FFF2-40B4-BE49-F238E27FC236}">
                <a16:creationId xmlns:a16="http://schemas.microsoft.com/office/drawing/2014/main" id="{F4FDC885-10BE-4A2C-863D-EE94D5863095}"/>
              </a:ext>
            </a:extLst>
          </p:cNvPr>
          <p:cNvSpPr/>
          <p:nvPr/>
        </p:nvSpPr>
        <p:spPr>
          <a:xfrm>
            <a:off x="9543151" y="1730257"/>
            <a:ext cx="378785" cy="982586"/>
          </a:xfrm>
          <a:prstGeom prst="curvedLef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C024ED1-79E6-49AC-8A81-900C8D5CFC94}"/>
              </a:ext>
            </a:extLst>
          </p:cNvPr>
          <p:cNvSpPr txBox="1"/>
          <p:nvPr/>
        </p:nvSpPr>
        <p:spPr>
          <a:xfrm>
            <a:off x="10040643" y="2014668"/>
            <a:ext cx="12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4BFE6"/>
                </a:solidFill>
              </a:rPr>
              <a:t>Calculation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C90CD4-C331-4846-BF8A-59B59158E727}"/>
              </a:ext>
            </a:extLst>
          </p:cNvPr>
          <p:cNvSpPr txBox="1"/>
          <p:nvPr/>
        </p:nvSpPr>
        <p:spPr>
          <a:xfrm>
            <a:off x="6111353" y="1544962"/>
            <a:ext cx="127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4BFE6"/>
                </a:solidFill>
              </a:rPr>
              <a:t>Operation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22DE0CF-D080-4744-87BA-71FDA8E3B03E}"/>
              </a:ext>
            </a:extLst>
          </p:cNvPr>
          <p:cNvSpPr txBox="1"/>
          <p:nvPr/>
        </p:nvSpPr>
        <p:spPr>
          <a:xfrm>
            <a:off x="6467472" y="2304251"/>
            <a:ext cx="127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94BFE6"/>
                </a:solidFill>
              </a:rPr>
              <a:t>Result</a:t>
            </a:r>
            <a:endParaRPr lang="de-DE" dirty="0">
              <a:solidFill>
                <a:srgbClr val="94BFE6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788FC00B-5369-4736-B6C6-F0FCFDCBA74A}"/>
              </a:ext>
            </a:extLst>
          </p:cNvPr>
          <p:cNvSpPr txBox="1"/>
          <p:nvPr/>
        </p:nvSpPr>
        <p:spPr>
          <a:xfrm>
            <a:off x="8200592" y="1503078"/>
            <a:ext cx="120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CPU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91FB9CF-DD0D-494B-A178-72DEDBB1039C}"/>
              </a:ext>
            </a:extLst>
          </p:cNvPr>
          <p:cNvSpPr txBox="1"/>
          <p:nvPr/>
        </p:nvSpPr>
        <p:spPr>
          <a:xfrm>
            <a:off x="8126380" y="1001587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Mainboard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7F908EB-FB4C-4C1C-84D7-BB152E431B7A}"/>
              </a:ext>
            </a:extLst>
          </p:cNvPr>
          <p:cNvSpPr/>
          <p:nvPr/>
        </p:nvSpPr>
        <p:spPr>
          <a:xfrm>
            <a:off x="8116588" y="1529849"/>
            <a:ext cx="1329193" cy="1327185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A7AFBC0-646C-41E2-916F-E059CE4409AA}"/>
              </a:ext>
            </a:extLst>
          </p:cNvPr>
          <p:cNvSpPr txBox="1"/>
          <p:nvPr/>
        </p:nvSpPr>
        <p:spPr>
          <a:xfrm>
            <a:off x="8179535" y="2421492"/>
            <a:ext cx="1203298" cy="369332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94BFE6"/>
                </a:solidFill>
              </a:rPr>
              <a:t>ALU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DEABB02-A8D6-4869-B21A-589222422305}"/>
              </a:ext>
            </a:extLst>
          </p:cNvPr>
          <p:cNvSpPr/>
          <p:nvPr/>
        </p:nvSpPr>
        <p:spPr>
          <a:xfrm>
            <a:off x="6074944" y="879142"/>
            <a:ext cx="5454594" cy="2233014"/>
          </a:xfrm>
          <a:prstGeom prst="rect">
            <a:avLst/>
          </a:prstGeom>
          <a:noFill/>
          <a:ln w="38100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A20A30C-7922-4108-AA35-8DC900DF60EE}"/>
              </a:ext>
            </a:extLst>
          </p:cNvPr>
          <p:cNvSpPr/>
          <p:nvPr/>
        </p:nvSpPr>
        <p:spPr>
          <a:xfrm rot="5400000">
            <a:off x="4945129" y="2609645"/>
            <a:ext cx="672964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617F71E1-7FB1-4074-A5B4-6BB3E885A996}"/>
              </a:ext>
            </a:extLst>
          </p:cNvPr>
          <p:cNvSpPr/>
          <p:nvPr/>
        </p:nvSpPr>
        <p:spPr>
          <a:xfrm>
            <a:off x="5724525" y="1863412"/>
            <a:ext cx="2019661" cy="136050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AF9470B3-3EF4-4D33-B6E8-695FB8874E41}"/>
              </a:ext>
            </a:extLst>
          </p:cNvPr>
          <p:cNvSpPr/>
          <p:nvPr/>
        </p:nvSpPr>
        <p:spPr>
          <a:xfrm rot="10800000">
            <a:off x="5724523" y="2168201"/>
            <a:ext cx="2019661" cy="136050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8151C3D-843F-49C4-9F2C-E17A7D1B2F06}"/>
              </a:ext>
            </a:extLst>
          </p:cNvPr>
          <p:cNvCxnSpPr/>
          <p:nvPr/>
        </p:nvCxnSpPr>
        <p:spPr>
          <a:xfrm>
            <a:off x="3333750" y="879141"/>
            <a:ext cx="0" cy="5446353"/>
          </a:xfrm>
          <a:prstGeom prst="line">
            <a:avLst/>
          </a:prstGeom>
          <a:ln w="38100">
            <a:solidFill>
              <a:srgbClr val="94BF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40">
            <a:extLst>
              <a:ext uri="{FF2B5EF4-FFF2-40B4-BE49-F238E27FC236}">
                <a16:creationId xmlns:a16="http://schemas.microsoft.com/office/drawing/2014/main" id="{9346E227-059F-4263-A49B-8661BE5B8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65" y="2649112"/>
            <a:ext cx="1527471" cy="1527471"/>
          </a:xfrm>
          <a:prstGeom prst="rect">
            <a:avLst/>
          </a:prstGeom>
        </p:spPr>
      </p:pic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3A166E40-403B-4977-8529-F46D0B0399B5}"/>
              </a:ext>
            </a:extLst>
          </p:cNvPr>
          <p:cNvSpPr/>
          <p:nvPr/>
        </p:nvSpPr>
        <p:spPr>
          <a:xfrm rot="12361680">
            <a:off x="2240939" y="3719876"/>
            <a:ext cx="1350298" cy="601981"/>
          </a:xfrm>
          <a:prstGeom prst="rightArrow">
            <a:avLst/>
          </a:prstGeom>
          <a:solidFill>
            <a:srgbClr val="94BFE6"/>
          </a:solidFill>
          <a:ln w="28575">
            <a:solidFill>
              <a:srgbClr val="397C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9A31132-1FA1-4F90-916C-504586FD1D32}"/>
              </a:ext>
            </a:extLst>
          </p:cNvPr>
          <p:cNvSpPr txBox="1"/>
          <p:nvPr/>
        </p:nvSpPr>
        <p:spPr>
          <a:xfrm>
            <a:off x="638179" y="5803823"/>
            <a:ext cx="256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>
                <a:solidFill>
                  <a:srgbClr val="94BFE6"/>
                </a:solidFill>
              </a:rPr>
              <a:t>The Real World  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E487256-0EE1-4C59-AA31-870368A8468E}"/>
              </a:ext>
            </a:extLst>
          </p:cNvPr>
          <p:cNvSpPr txBox="1"/>
          <p:nvPr/>
        </p:nvSpPr>
        <p:spPr>
          <a:xfrm>
            <a:off x="3333750" y="5802274"/>
            <a:ext cx="245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err="1">
                <a:solidFill>
                  <a:srgbClr val="94BFE6"/>
                </a:solidFill>
              </a:rPr>
              <a:t>Your</a:t>
            </a:r>
            <a:r>
              <a:rPr lang="de-DE" sz="2800" dirty="0">
                <a:solidFill>
                  <a:srgbClr val="94BFE6"/>
                </a:solidFill>
              </a:rPr>
              <a:t> Computer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FC612C1-FBA6-40F1-A232-AD0471449411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45083E0D-283B-4A2B-8878-953323622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347" y="3629792"/>
            <a:ext cx="5657850" cy="14676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4BFE6"/>
                </a:solidFill>
              </a:rPr>
              <a:t>Computer </a:t>
            </a:r>
            <a:r>
              <a:rPr lang="de-DE" dirty="0" err="1">
                <a:solidFill>
                  <a:srgbClr val="94BFE6"/>
                </a:solidFill>
              </a:rPr>
              <a:t>Ressources</a:t>
            </a:r>
            <a:r>
              <a:rPr lang="de-DE" dirty="0">
                <a:solidFill>
                  <a:srgbClr val="94BFE6"/>
                </a:solidFill>
              </a:rPr>
              <a:t>:</a:t>
            </a:r>
          </a:p>
          <a:p>
            <a:pPr lvl="1"/>
            <a:r>
              <a:rPr lang="de-DE" dirty="0">
                <a:solidFill>
                  <a:srgbClr val="94BFE6"/>
                </a:solidFill>
              </a:rPr>
              <a:t>Time</a:t>
            </a:r>
          </a:p>
          <a:p>
            <a:pPr lvl="1"/>
            <a:r>
              <a:rPr lang="de-DE" dirty="0">
                <a:solidFill>
                  <a:srgbClr val="94BFE6"/>
                </a:solidFill>
              </a:rPr>
              <a:t>RAM </a:t>
            </a:r>
            <a:r>
              <a:rPr lang="de-DE" dirty="0" err="1">
                <a:solidFill>
                  <a:srgbClr val="94BFE6"/>
                </a:solidFill>
              </a:rPr>
              <a:t>space</a:t>
            </a:r>
            <a:endParaRPr lang="en-GB" dirty="0">
              <a:solidFill>
                <a:srgbClr val="94BF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6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The </a:t>
            </a:r>
            <a:r>
              <a:rPr lang="de-DE" dirty="0" err="1">
                <a:solidFill>
                  <a:srgbClr val="397CF7"/>
                </a:solidFill>
              </a:rPr>
              <a:t>goal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of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this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course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r>
              <a:rPr lang="en-GB" dirty="0">
                <a:solidFill>
                  <a:srgbClr val="94BFE6"/>
                </a:solidFill>
              </a:rPr>
              <a:t>Write your own python programs</a:t>
            </a:r>
          </a:p>
          <a:p>
            <a:endParaRPr lang="en-GB" dirty="0">
              <a:solidFill>
                <a:srgbClr val="94BFE6"/>
              </a:solidFill>
            </a:endParaRPr>
          </a:p>
          <a:p>
            <a:r>
              <a:rPr lang="en-GB" dirty="0">
                <a:solidFill>
                  <a:srgbClr val="94BFE6"/>
                </a:solidFill>
              </a:rPr>
              <a:t>Prerequisites: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Have ideas how to solve problems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00B05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stores data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94BFE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(superficially) how the computer works with data </a:t>
            </a:r>
            <a:r>
              <a:rPr lang="de-DE" dirty="0">
                <a:solidFill>
                  <a:srgbClr val="00B050"/>
                </a:solidFill>
              </a:rPr>
              <a:t>✔</a:t>
            </a:r>
            <a:endParaRPr lang="en-GB" dirty="0">
              <a:solidFill>
                <a:srgbClr val="94BFE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how a programming language handles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94BFE6"/>
                </a:solidFill>
              </a:rPr>
              <a:t>Know the programming language</a:t>
            </a:r>
          </a:p>
          <a:p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8D940-98A9-8F00-EF02-98B91E78FE1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Datatypes</a:t>
            </a:r>
            <a:r>
              <a:rPr lang="de-DE" sz="1200" dirty="0">
                <a:solidFill>
                  <a:srgbClr val="397DF8"/>
                </a:solidFill>
              </a:rPr>
              <a:t> 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Melissa Franke</a:t>
            </a:r>
          </a:p>
          <a:p>
            <a:pPr algn="r"/>
            <a:r>
              <a:rPr lang="de-DE" sz="1200" dirty="0" err="1">
                <a:solidFill>
                  <a:srgbClr val="397DF8"/>
                </a:solidFill>
              </a:rPr>
              <a:t>M.Sc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2147</Words>
  <Application>Microsoft Office PowerPoint</Application>
  <PresentationFormat>Breitbild</PresentationFormat>
  <Paragraphs>467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Office</vt:lpstr>
      <vt:lpstr>Coding Workshop Datatypes I</vt:lpstr>
      <vt:lpstr>The goal of this course</vt:lpstr>
      <vt:lpstr>How does the computer store data?</vt:lpstr>
      <vt:lpstr>How does the computer store data?</vt:lpstr>
      <vt:lpstr>The goal of this course</vt:lpstr>
      <vt:lpstr>How does the computer work on data?</vt:lpstr>
      <vt:lpstr>How does the computer work on data?</vt:lpstr>
      <vt:lpstr>How does the computer work on data?</vt:lpstr>
      <vt:lpstr>The goal of this course</vt:lpstr>
      <vt:lpstr>Why is this all important?</vt:lpstr>
      <vt:lpstr>The goal of this course</vt:lpstr>
      <vt:lpstr>Simple Datatypes</vt:lpstr>
      <vt:lpstr>Types of data - Boolean</vt:lpstr>
      <vt:lpstr>Types of data - Integer</vt:lpstr>
      <vt:lpstr>Types of data – Floating point number</vt:lpstr>
      <vt:lpstr>Types of data - Character</vt:lpstr>
      <vt:lpstr>Types of data - String</vt:lpstr>
      <vt:lpstr>Simple Datatypes - summary</vt:lpstr>
      <vt:lpstr>Nice to know: Data typing</vt:lpstr>
      <vt:lpstr>Questions?</vt:lpstr>
      <vt:lpstr>Datatypes I - Exercises</vt:lpstr>
      <vt:lpstr>Datatypes I - Exercises</vt:lpstr>
      <vt:lpstr>Datatypes I - Exercises</vt:lpstr>
      <vt:lpstr>Datatypes I - Exercises</vt:lpstr>
      <vt:lpstr>Datatypes I - Exercises</vt:lpstr>
      <vt:lpstr>Datatypes I - Exercises</vt:lpstr>
      <vt:lpstr>Cheat Sheet and Vocabulary</vt:lpstr>
      <vt:lpstr>Datatypes I - cheat sheet</vt:lpstr>
      <vt:lpstr>Datatypes I – Python Vocabulary</vt:lpstr>
      <vt:lpstr>Datatypes I – 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long titel that needs two lines</dc:title>
  <dc:creator>melissa.franke@rwth-aachen.de</dc:creator>
  <cp:lastModifiedBy>Melissa Franke</cp:lastModifiedBy>
  <cp:revision>56</cp:revision>
  <dcterms:created xsi:type="dcterms:W3CDTF">2024-01-02T08:44:02Z</dcterms:created>
  <dcterms:modified xsi:type="dcterms:W3CDTF">2026-02-05T10:58:26Z</dcterms:modified>
</cp:coreProperties>
</file>